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5" r:id="rId2"/>
    <p:sldMasterId id="2147483734" r:id="rId3"/>
  </p:sldMasterIdLst>
  <p:notesMasterIdLst>
    <p:notesMasterId r:id="rId12"/>
  </p:notesMasterIdLst>
  <p:handoutMasterIdLst>
    <p:handoutMasterId r:id="rId13"/>
  </p:handoutMasterIdLst>
  <p:sldIdLst>
    <p:sldId id="262" r:id="rId4"/>
    <p:sldId id="264" r:id="rId5"/>
    <p:sldId id="265" r:id="rId6"/>
    <p:sldId id="267" r:id="rId7"/>
    <p:sldId id="266" r:id="rId8"/>
    <p:sldId id="269" r:id="rId9"/>
    <p:sldId id="261" r:id="rId10"/>
    <p:sldId id="258" r:id="rId11"/>
  </p:sldIdLst>
  <p:sldSz cx="9144000" cy="6858000" type="screen4x3"/>
  <p:notesSz cx="6807200" cy="9939338"/>
  <p:defaultTextStyle>
    <a:defPPr>
      <a:defRPr lang="en-AU"/>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0E5F7E"/>
    <a:srgbClr val="0E7D60"/>
    <a:srgbClr val="010000"/>
    <a:srgbClr val="0095C1"/>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5" autoAdjust="0"/>
    <p:restoredTop sz="34219" autoAdjust="0"/>
  </p:normalViewPr>
  <p:slideViewPr>
    <p:cSldViewPr snapToGrid="0" snapToObjects="1">
      <p:cViewPr varScale="1">
        <p:scale>
          <a:sx n="20" d="100"/>
          <a:sy n="20" d="100"/>
        </p:scale>
        <p:origin x="-258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C3A5482-4B21-4DBA-861D-06FD72EA55F5}" type="datetime1">
              <a:rPr lang="en-AU" altLang="en-US"/>
              <a:pPr/>
              <a:t>8/11/2016</a:t>
            </a:fld>
            <a:endParaRPr lang="en-AU" alt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C059321-CD47-4CC3-B5EC-DC69A4F9E231}" type="slidenum">
              <a:rPr lang="en-AU" altLang="en-US"/>
              <a:pPr/>
              <a:t>‹#›</a:t>
            </a:fld>
            <a:endParaRPr lang="en-AU" altLang="en-US"/>
          </a:p>
        </p:txBody>
      </p:sp>
    </p:spTree>
    <p:extLst>
      <p:ext uri="{BB962C8B-B14F-4D97-AF65-F5344CB8AC3E}">
        <p14:creationId xmlns:p14="http://schemas.microsoft.com/office/powerpoint/2010/main" val="3224118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AU" altLang="en-US"/>
          </a:p>
        </p:txBody>
      </p:sp>
      <p:sp>
        <p:nvSpPr>
          <p:cNvPr id="56323" name="Rectangle 3"/>
          <p:cNvSpPr>
            <a:spLocks noGrp="1" noChangeArrowheads="1"/>
          </p:cNvSpPr>
          <p:nvPr>
            <p:ph type="dt"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D10D1615-35F0-4B51-9CC5-E41AD00C01A5}" type="datetime1">
              <a:rPr lang="en-AU" altLang="en-US"/>
              <a:pPr/>
              <a:t>8/11/2016</a:t>
            </a:fld>
            <a:endParaRPr lang="en-AU" altLang="en-US"/>
          </a:p>
        </p:txBody>
      </p:sp>
      <p:sp>
        <p:nvSpPr>
          <p:cNvPr id="56324"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80720" y="4721186"/>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56326" name="Rectangle 6"/>
          <p:cNvSpPr>
            <a:spLocks noGrp="1" noChangeArrowheads="1"/>
          </p:cNvSpPr>
          <p:nvPr>
            <p:ph type="ftr" sz="quarter" idx="4"/>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AU" altLang="en-US"/>
          </a:p>
        </p:txBody>
      </p:sp>
      <p:sp>
        <p:nvSpPr>
          <p:cNvPr id="56327" name="Rectangle 7"/>
          <p:cNvSpPr>
            <a:spLocks noGrp="1" noChangeArrowheads="1"/>
          </p:cNvSpPr>
          <p:nvPr>
            <p:ph type="sldNum" sz="quarter" idx="5"/>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DAEFAC8-D8A2-4827-B150-E5652297EAA1}" type="slidenum">
              <a:rPr lang="en-AU" altLang="en-US"/>
              <a:pPr/>
              <a:t>‹#›</a:t>
            </a:fld>
            <a:endParaRPr lang="en-AU" altLang="en-US"/>
          </a:p>
        </p:txBody>
      </p:sp>
    </p:spTree>
    <p:extLst>
      <p:ext uri="{BB962C8B-B14F-4D97-AF65-F5344CB8AC3E}">
        <p14:creationId xmlns:p14="http://schemas.microsoft.com/office/powerpoint/2010/main" val="72552042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AEFAC8-D8A2-4827-B150-E5652297EAA1}" type="slidenum">
              <a:rPr lang="en-AU" altLang="en-US" smtClean="0"/>
              <a:pPr/>
              <a:t>1</a:t>
            </a:fld>
            <a:endParaRPr lang="en-AU" altLang="en-US"/>
          </a:p>
        </p:txBody>
      </p:sp>
    </p:spTree>
    <p:extLst>
      <p:ext uri="{BB962C8B-B14F-4D97-AF65-F5344CB8AC3E}">
        <p14:creationId xmlns:p14="http://schemas.microsoft.com/office/powerpoint/2010/main" val="338218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ＭＳ Ｐゴシック" charset="-128"/>
                <a:cs typeface="+mn-cs"/>
              </a:rPr>
              <a:t>The Bureau of Meteorology is Australia's national weather, climate and water agency. Its expertise and services assist Australians in dealing with the harsh realities of their natural environment, including drought, floods, fires, storms, tsunami and tropical cyclones. </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Through regular monitoring, forecasts, warnings and advice spanning the Australian region and Antarctic territory, the Bureau provides one of the most fundamental and widely used services of government.</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The Bureau of Meteorology operates under the authority of the Meteorology Act 1955 and the Water Act 2007.</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National flood warning was a Bureau function prior to the Water Act and was strengthened though the Water Act.</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In 2008 and following the millennium drought, the Australian Government announced an investment programme to secure long-term water supply for all Australians. This included funding the Bureau for 10 years to deliver the Improving Water Information Programme, in conjunction with key water industry stakeholders.</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Prior to this programme, water organisations within Australia were unable to </a:t>
            </a:r>
            <a:r>
              <a:rPr lang="en-AU" sz="1200" kern="1200" dirty="0" err="1" smtClean="0">
                <a:solidFill>
                  <a:schemeClr val="tx1"/>
                </a:solidFill>
                <a:effectLst/>
                <a:latin typeface="Calibri" pitchFamily="34" charset="0"/>
                <a:ea typeface="ＭＳ Ｐゴシック" charset="-128"/>
                <a:cs typeface="+mn-cs"/>
              </a:rPr>
              <a:t>interoperably</a:t>
            </a:r>
            <a:r>
              <a:rPr lang="en-AU" sz="1200" kern="1200" dirty="0" smtClean="0">
                <a:solidFill>
                  <a:schemeClr val="tx1"/>
                </a:solidFill>
                <a:effectLst/>
                <a:latin typeface="Calibri" pitchFamily="34" charset="0"/>
                <a:ea typeface="ＭＳ Ｐゴシック" charset="-128"/>
                <a:cs typeface="+mn-cs"/>
              </a:rPr>
              <a:t> share water data within the nation.  </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The Water Act has been a key enabler in Australia's ability to understand the status of water across the land scape, the Act makes the sharing of water data with in Australia a legal obligation.</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The Bureau has 1800 staff, as well as 260 paid cooperative observers and over 5000 volunteer observers.</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The Bureau's web site is the most popular Australian Government website with over 1.5 billion unique page views and 34 million unique mobile web site views. </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We have just released a user location focused mobile app the provides situation awareness  and forecast information.</a:t>
            </a:r>
          </a:p>
          <a:p>
            <a:endParaRPr lang="en-AU" dirty="0"/>
          </a:p>
        </p:txBody>
      </p:sp>
      <p:sp>
        <p:nvSpPr>
          <p:cNvPr id="4" name="Slide Number Placeholder 3"/>
          <p:cNvSpPr>
            <a:spLocks noGrp="1"/>
          </p:cNvSpPr>
          <p:nvPr>
            <p:ph type="sldNum" sz="quarter" idx="10"/>
          </p:nvPr>
        </p:nvSpPr>
        <p:spPr/>
        <p:txBody>
          <a:bodyPr/>
          <a:lstStyle/>
          <a:p>
            <a:fld id="{CDAEFAC8-D8A2-4827-B150-E5652297EAA1}" type="slidenum">
              <a:rPr lang="en-AU" altLang="en-US" smtClean="0"/>
              <a:pPr/>
              <a:t>2</a:t>
            </a:fld>
            <a:endParaRPr lang="en-AU" altLang="en-US"/>
          </a:p>
        </p:txBody>
      </p:sp>
    </p:spTree>
    <p:extLst>
      <p:ext uri="{BB962C8B-B14F-4D97-AF65-F5344CB8AC3E}">
        <p14:creationId xmlns:p14="http://schemas.microsoft.com/office/powerpoint/2010/main" val="406605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Calibri" pitchFamily="34" charset="0"/>
                <a:ea typeface="ＭＳ Ｐゴシック" charset="-128"/>
                <a:cs typeface="+mn-cs"/>
              </a:rPr>
              <a:t>Automatic weather stations</a:t>
            </a:r>
          </a:p>
          <a:p>
            <a:r>
              <a:rPr lang="en-AU" sz="1200" kern="1200" dirty="0" smtClean="0">
                <a:solidFill>
                  <a:schemeClr val="tx1"/>
                </a:solidFill>
                <a:effectLst/>
                <a:latin typeface="Calibri" pitchFamily="34" charset="0"/>
                <a:ea typeface="ＭＳ Ｐゴシック" charset="-128"/>
                <a:cs typeface="+mn-cs"/>
              </a:rPr>
              <a:t>We operate 695 automatic weather stations monitoring a broad range of meteorological parameters from rainfall to solar radiation</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Radar</a:t>
            </a:r>
          </a:p>
          <a:p>
            <a:r>
              <a:rPr lang="en-AU" sz="1200" kern="1200" dirty="0" smtClean="0">
                <a:solidFill>
                  <a:schemeClr val="tx1"/>
                </a:solidFill>
                <a:effectLst/>
                <a:latin typeface="Calibri" pitchFamily="34" charset="0"/>
                <a:ea typeface="ＭＳ Ｐゴシック" charset="-128"/>
                <a:cs typeface="+mn-cs"/>
              </a:rPr>
              <a:t>Our weather Watch radars are and effective observational tools for the detection of rain. </a:t>
            </a:r>
          </a:p>
          <a:p>
            <a:r>
              <a:rPr lang="en-AU" sz="1200" kern="1200" dirty="0" smtClean="0">
                <a:solidFill>
                  <a:schemeClr val="tx1"/>
                </a:solidFill>
                <a:effectLst/>
                <a:latin typeface="Calibri" pitchFamily="34" charset="0"/>
                <a:ea typeface="ＭＳ Ｐゴシック" charset="-128"/>
                <a:cs typeface="+mn-cs"/>
              </a:rPr>
              <a:t>Bureau forecasters can interpret the patterns and intensity of the radar images to provide warnings of major weather events such as severe thunderstorms, tropical cyclones and areas of heavy rainfall.</a:t>
            </a:r>
          </a:p>
          <a:p>
            <a:r>
              <a:rPr lang="en-AU" sz="1200" kern="1200" dirty="0" smtClean="0">
                <a:solidFill>
                  <a:schemeClr val="tx1"/>
                </a:solidFill>
                <a:effectLst/>
                <a:latin typeface="Calibri" pitchFamily="34" charset="0"/>
                <a:ea typeface="ＭＳ Ｐゴシック" charset="-128"/>
                <a:cs typeface="+mn-cs"/>
              </a:rPr>
              <a:t>We operate 41 dedicated weather watch radars along with 17 radars with combined weather watch and wind finding capabilities.</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Automated rain gauge</a:t>
            </a:r>
          </a:p>
          <a:p>
            <a:r>
              <a:rPr lang="en-AU" sz="1200" kern="1200" dirty="0" smtClean="0">
                <a:solidFill>
                  <a:schemeClr val="tx1"/>
                </a:solidFill>
                <a:effectLst/>
                <a:latin typeface="Calibri" pitchFamily="34" charset="0"/>
                <a:ea typeface="ＭＳ Ｐゴシック" charset="-128"/>
                <a:cs typeface="+mn-cs"/>
              </a:rPr>
              <a:t>We operate a tipping bucket rain gauge network for weather forecasting, flood warning and rainfall intensity purposes – The network has more than 2500 telemetered sites.</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Flood monitoring</a:t>
            </a:r>
          </a:p>
          <a:p>
            <a:r>
              <a:rPr lang="en-AU" sz="1200" kern="1200" dirty="0" smtClean="0">
                <a:solidFill>
                  <a:schemeClr val="tx1"/>
                </a:solidFill>
                <a:effectLst/>
                <a:latin typeface="Calibri" pitchFamily="34" charset="0"/>
                <a:ea typeface="ＭＳ Ｐゴシック" charset="-128"/>
                <a:cs typeface="+mn-cs"/>
              </a:rPr>
              <a:t>Our flood warning network involves close to 7000 rain and river sites.</a:t>
            </a:r>
          </a:p>
          <a:p>
            <a:r>
              <a:rPr lang="en-AU" sz="1200" kern="1200" dirty="0" smtClean="0">
                <a:solidFill>
                  <a:schemeClr val="tx1"/>
                </a:solidFill>
                <a:effectLst/>
                <a:latin typeface="Calibri" pitchFamily="34" charset="0"/>
                <a:ea typeface="ＭＳ Ｐゴシック" charset="-128"/>
                <a:cs typeface="+mn-cs"/>
              </a:rPr>
              <a:t>The majority of the flood warning rainfall sites are owned and operated by the Bureau however the majority of river level stations are owned by other agencies, predominantly the states and territory governments.</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Volunteer rainfall</a:t>
            </a:r>
          </a:p>
          <a:p>
            <a:r>
              <a:rPr lang="en-AU" sz="1200" kern="1200" dirty="0" smtClean="0">
                <a:solidFill>
                  <a:schemeClr val="tx1"/>
                </a:solidFill>
                <a:effectLst/>
                <a:latin typeface="Calibri" pitchFamily="34" charset="0"/>
                <a:ea typeface="ＭＳ Ｐゴシック" charset="-128"/>
                <a:cs typeface="+mn-cs"/>
              </a:rPr>
              <a:t>Our volunteer rainfall network has over 5000 manually observed rain gauges. Our volunteer observers include farmers, local government employees and interested members of the public.</a:t>
            </a:r>
          </a:p>
          <a:p>
            <a:r>
              <a:rPr lang="en-AU" sz="1200" kern="1200" dirty="0" smtClean="0">
                <a:solidFill>
                  <a:schemeClr val="tx1"/>
                </a:solidFill>
                <a:effectLst/>
                <a:latin typeface="Calibri" pitchFamily="34" charset="0"/>
                <a:ea typeface="ＭＳ Ｐゴシック" charset="-128"/>
                <a:cs typeface="+mn-cs"/>
              </a:rPr>
              <a:t>The network provides for national coverage of daily rainfall observations, this data is used in climate analysis and reporting as well as extreme event impact assessment.</a:t>
            </a:r>
          </a:p>
          <a:p>
            <a:r>
              <a:rPr lang="en-AU" sz="1200" kern="1200" dirty="0" smtClean="0">
                <a:solidFill>
                  <a:schemeClr val="tx1"/>
                </a:solidFill>
                <a:effectLst/>
                <a:latin typeface="Calibri" pitchFamily="34" charset="0"/>
                <a:ea typeface="ＭＳ Ｐゴシック" charset="-128"/>
                <a:cs typeface="+mn-cs"/>
              </a:rPr>
              <a:t>Our volunteer source records undergo extensive quality assurance validation processes to ensure their accuracy and to minimise errors associated with manual recording methods.</a:t>
            </a:r>
          </a:p>
          <a:p>
            <a:r>
              <a:rPr lang="en-AU" sz="1200" kern="1200" dirty="0" smtClean="0">
                <a:solidFill>
                  <a:schemeClr val="tx1"/>
                </a:solidFill>
                <a:effectLst/>
                <a:latin typeface="Calibri" pitchFamily="34" charset="0"/>
                <a:ea typeface="ＭＳ Ｐゴシック" charset="-128"/>
                <a:cs typeface="+mn-cs"/>
              </a:rPr>
              <a:t/>
            </a:r>
            <a:br>
              <a:rPr lang="en-AU" sz="1200" kern="1200" dirty="0" smtClean="0">
                <a:solidFill>
                  <a:schemeClr val="tx1"/>
                </a:solidFill>
                <a:effectLst/>
                <a:latin typeface="Calibri" pitchFamily="34" charset="0"/>
                <a:ea typeface="ＭＳ Ｐゴシック" charset="-128"/>
                <a:cs typeface="+mn-cs"/>
              </a:rPr>
            </a:br>
            <a:r>
              <a:rPr lang="en-AU" sz="1200" b="1" kern="1200" dirty="0" smtClean="0">
                <a:solidFill>
                  <a:schemeClr val="tx1"/>
                </a:solidFill>
                <a:effectLst/>
                <a:latin typeface="Calibri" pitchFamily="34" charset="0"/>
                <a:ea typeface="ＭＳ Ｐゴシック" charset="-128"/>
                <a:cs typeface="+mn-cs"/>
              </a:rPr>
              <a:t> </a:t>
            </a:r>
            <a:endParaRPr lang="en-AU" sz="1200"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Base line air quality</a:t>
            </a:r>
          </a:p>
          <a:p>
            <a:r>
              <a:rPr lang="en-AU" sz="1200" kern="1200" dirty="0" smtClean="0">
                <a:solidFill>
                  <a:schemeClr val="tx1"/>
                </a:solidFill>
                <a:effectLst/>
                <a:latin typeface="Calibri" pitchFamily="34" charset="0"/>
                <a:ea typeface="ＭＳ Ｐゴシック" charset="-128"/>
                <a:cs typeface="+mn-cs"/>
              </a:rPr>
              <a:t>The Bureau operates the Cape Grim Baseline Air Pollution Station, the station was established in 1976 to monitor and study global atmospheric composition. </a:t>
            </a:r>
          </a:p>
          <a:p>
            <a:r>
              <a:rPr lang="en-AU" sz="1200" kern="1200" dirty="0" smtClean="0">
                <a:solidFill>
                  <a:schemeClr val="tx1"/>
                </a:solidFill>
                <a:effectLst/>
                <a:latin typeface="Calibri" pitchFamily="34" charset="0"/>
                <a:ea typeface="ＭＳ Ｐゴシック" charset="-128"/>
                <a:cs typeface="+mn-cs"/>
              </a:rPr>
              <a:t>It measures: </a:t>
            </a:r>
          </a:p>
          <a:p>
            <a:pPr lvl="0"/>
            <a:r>
              <a:rPr lang="en-AU" sz="1200" kern="1200" dirty="0" smtClean="0">
                <a:solidFill>
                  <a:schemeClr val="tx1"/>
                </a:solidFill>
                <a:effectLst/>
                <a:latin typeface="Calibri" pitchFamily="34" charset="0"/>
                <a:ea typeface="ＭＳ Ｐゴシック" charset="-128"/>
                <a:cs typeface="+mn-cs"/>
              </a:rPr>
              <a:t>greenhouse gases such as carbon dioxide, methane and nitrous oxide. </a:t>
            </a:r>
          </a:p>
          <a:p>
            <a:pPr lvl="0"/>
            <a:r>
              <a:rPr lang="en-AU" sz="1200" kern="1200" dirty="0" smtClean="0">
                <a:solidFill>
                  <a:schemeClr val="tx1"/>
                </a:solidFill>
                <a:effectLst/>
                <a:latin typeface="Calibri" pitchFamily="34" charset="0"/>
                <a:ea typeface="ＭＳ Ｐゴシック" charset="-128"/>
                <a:cs typeface="+mn-cs"/>
              </a:rPr>
              <a:t>stratospheric ozone depleting chemicals, such as chlorofluorocarbons (CFCs) </a:t>
            </a:r>
          </a:p>
          <a:p>
            <a:pPr lvl="0"/>
            <a:r>
              <a:rPr lang="en-AU" sz="1200" kern="1200" dirty="0" smtClean="0">
                <a:solidFill>
                  <a:schemeClr val="tx1"/>
                </a:solidFill>
                <a:effectLst/>
                <a:latin typeface="Calibri" pitchFamily="34" charset="0"/>
                <a:ea typeface="ＭＳ Ｐゴシック" charset="-128"/>
                <a:cs typeface="+mn-cs"/>
              </a:rPr>
              <a:t>the station also monitors the full suite of meteorological parameters</a:t>
            </a:r>
          </a:p>
          <a:p>
            <a:endParaRPr lang="en-AU" sz="1200"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ACORN –SAT</a:t>
            </a:r>
          </a:p>
          <a:p>
            <a:r>
              <a:rPr lang="en-AU" sz="1200" kern="1200" dirty="0" smtClean="0">
                <a:solidFill>
                  <a:schemeClr val="tx1"/>
                </a:solidFill>
                <a:effectLst/>
                <a:latin typeface="Calibri" pitchFamily="34" charset="0"/>
                <a:ea typeface="ＭＳ Ｐゴシック" charset="-128"/>
                <a:cs typeface="+mn-cs"/>
              </a:rPr>
              <a:t>Within our observation network we have identified 112 stations with long term high quality surface air temperature records to form the Australian Climate Observations Reference Network for Surface Air Temperature.</a:t>
            </a:r>
          </a:p>
          <a:p>
            <a:r>
              <a:rPr lang="en-AU" sz="1200" kern="1200" dirty="0" smtClean="0">
                <a:solidFill>
                  <a:schemeClr val="tx1"/>
                </a:solidFill>
                <a:effectLst/>
                <a:latin typeface="Calibri" pitchFamily="34" charset="0"/>
                <a:ea typeface="ＭＳ Ｐゴシック" charset="-128"/>
                <a:cs typeface="+mn-cs"/>
              </a:rPr>
              <a:t>The ACORN-SAT dataset has been established to monitor climate variability and change in Australia.</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Marine</a:t>
            </a:r>
          </a:p>
          <a:p>
            <a:r>
              <a:rPr lang="en-AU" sz="1200" kern="1200" dirty="0" smtClean="0">
                <a:solidFill>
                  <a:schemeClr val="tx1"/>
                </a:solidFill>
                <a:effectLst/>
                <a:latin typeface="Calibri" pitchFamily="34" charset="0"/>
                <a:ea typeface="ＭＳ Ｐゴシック" charset="-128"/>
                <a:cs typeface="+mn-cs"/>
              </a:rPr>
              <a:t>The marine observing network monitors sea level around Australia and performs Tsunami warning across the region using:</a:t>
            </a:r>
          </a:p>
          <a:p>
            <a:pPr lvl="0"/>
            <a:r>
              <a:rPr lang="en-AU" sz="1200" kern="1200" dirty="0" smtClean="0">
                <a:solidFill>
                  <a:schemeClr val="tx1"/>
                </a:solidFill>
                <a:effectLst/>
                <a:latin typeface="Calibri" pitchFamily="34" charset="0"/>
                <a:ea typeface="ＭＳ Ｐゴシック" charset="-128"/>
                <a:cs typeface="+mn-cs"/>
              </a:rPr>
              <a:t>Drifting buoys </a:t>
            </a:r>
          </a:p>
          <a:p>
            <a:pPr lvl="0"/>
            <a:r>
              <a:rPr lang="en-AU" sz="1200" kern="1200" dirty="0" smtClean="0">
                <a:solidFill>
                  <a:schemeClr val="tx1"/>
                </a:solidFill>
                <a:effectLst/>
                <a:latin typeface="Calibri" pitchFamily="34" charset="0"/>
                <a:ea typeface="ＭＳ Ｐゴシック" charset="-128"/>
                <a:cs typeface="+mn-cs"/>
              </a:rPr>
              <a:t>Tsunami buoys </a:t>
            </a:r>
          </a:p>
          <a:p>
            <a:pPr lvl="0"/>
            <a:r>
              <a:rPr lang="en-AU" sz="1200" kern="1200" dirty="0" smtClean="0">
                <a:solidFill>
                  <a:schemeClr val="tx1"/>
                </a:solidFill>
                <a:effectLst/>
                <a:latin typeface="Calibri" pitchFamily="34" charset="0"/>
                <a:ea typeface="ＭＳ Ｐゴシック" charset="-128"/>
                <a:cs typeface="+mn-cs"/>
              </a:rPr>
              <a:t>Argo floats </a:t>
            </a:r>
          </a:p>
          <a:p>
            <a:pPr lvl="0"/>
            <a:r>
              <a:rPr lang="en-AU" sz="1200" kern="1200" dirty="0" smtClean="0">
                <a:solidFill>
                  <a:schemeClr val="tx1"/>
                </a:solidFill>
                <a:effectLst/>
                <a:latin typeface="Calibri" pitchFamily="34" charset="0"/>
                <a:ea typeface="ＭＳ Ｐゴシック" charset="-128"/>
                <a:cs typeface="+mn-cs"/>
              </a:rPr>
              <a:t>Wave buoys</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Space Weather</a:t>
            </a:r>
          </a:p>
          <a:p>
            <a:r>
              <a:rPr lang="en-AU" sz="1200" kern="1200" dirty="0" smtClean="0">
                <a:solidFill>
                  <a:schemeClr val="tx1"/>
                </a:solidFill>
                <a:effectLst/>
                <a:latin typeface="Calibri" pitchFamily="34" charset="0"/>
                <a:ea typeface="ＭＳ Ｐゴシック" charset="-128"/>
                <a:cs typeface="+mn-cs"/>
              </a:rPr>
              <a:t>The Bureau operates 2 solar observatories and 14 field observation stations to monitor space weather.</a:t>
            </a:r>
          </a:p>
          <a:p>
            <a:r>
              <a:rPr lang="en-AU" sz="1200" kern="1200" dirty="0" smtClean="0">
                <a:solidFill>
                  <a:schemeClr val="tx1"/>
                </a:solidFill>
                <a:effectLst/>
                <a:latin typeface="Calibri" pitchFamily="34" charset="0"/>
                <a:ea typeface="ＭＳ Ｐゴシック" charset="-128"/>
                <a:cs typeface="+mn-cs"/>
              </a:rPr>
              <a:t>Space weather refers to changes in the space environment, particularly the region between the Earth and Sun. A continuous flow of charged particles from the sun or "solar wind" streams past the Earth. Variations in the solar wind such as those caused by solar flares, can cause changes in the Earth's magnetic field. </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Solar flares can:</a:t>
            </a:r>
          </a:p>
          <a:p>
            <a:pPr marL="171450" lvl="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Cause unexpected electric currents in long conductors like power lines and pipe lines.</a:t>
            </a:r>
          </a:p>
          <a:p>
            <a:pPr marL="171450" lvl="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Disrupt radio communications in the Poles for days to weeks at a time, causing aircraft flying over the Poles to have limited radio contact resulting in alternate flight paths being used. </a:t>
            </a:r>
          </a:p>
          <a:p>
            <a:pPr marL="17145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Decrease the precision the Global Positioning Systems network used for navigation in ships, aircraft, and vehicles. </a:t>
            </a:r>
            <a:endParaRPr lang="en-AU" baseline="0" dirty="0" smtClean="0"/>
          </a:p>
        </p:txBody>
      </p:sp>
      <p:sp>
        <p:nvSpPr>
          <p:cNvPr id="4" name="Slide Number Placeholder 3"/>
          <p:cNvSpPr>
            <a:spLocks noGrp="1"/>
          </p:cNvSpPr>
          <p:nvPr>
            <p:ph type="sldNum" sz="quarter" idx="10"/>
          </p:nvPr>
        </p:nvSpPr>
        <p:spPr/>
        <p:txBody>
          <a:bodyPr/>
          <a:lstStyle/>
          <a:p>
            <a:fld id="{CDAEFAC8-D8A2-4827-B150-E5652297EAA1}" type="slidenum">
              <a:rPr lang="en-AU" altLang="en-US" smtClean="0"/>
              <a:pPr/>
              <a:t>3</a:t>
            </a:fld>
            <a:endParaRPr lang="en-AU" altLang="en-US"/>
          </a:p>
        </p:txBody>
      </p:sp>
    </p:spTree>
    <p:extLst>
      <p:ext uri="{BB962C8B-B14F-4D97-AF65-F5344CB8AC3E}">
        <p14:creationId xmlns:p14="http://schemas.microsoft.com/office/powerpoint/2010/main" val="91032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Calibri" pitchFamily="34" charset="0"/>
                <a:ea typeface="ＭＳ Ｐゴシック" charset="-128"/>
                <a:cs typeface="+mn-cs"/>
              </a:rPr>
              <a:t>Western Australia – Department of Water</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The department is one over 230 Water Act  data providers to the Bureau. The Department provides flood warning data and water resource data.</a:t>
            </a:r>
          </a:p>
          <a:p>
            <a:r>
              <a:rPr lang="en-AU" sz="1200" kern="1200" dirty="0" smtClean="0">
                <a:solidFill>
                  <a:schemeClr val="tx1"/>
                </a:solidFill>
                <a:effectLst/>
                <a:latin typeface="Calibri" pitchFamily="34" charset="0"/>
                <a:ea typeface="ＭＳ Ｐゴシック" charset="-128"/>
                <a:cs typeface="+mn-cs"/>
              </a:rPr>
              <a:t>Ground water aquifers are an important part of the States water supply system.</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The Department data sharing is two speed – high response for flood warning and a more complete water resource assessment feed that includes metadata such as ratings.</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DOW owned network that is part of a current monitoring program </a:t>
            </a:r>
          </a:p>
          <a:p>
            <a:pPr marL="171450" lvl="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Bores	~ 2500</a:t>
            </a:r>
          </a:p>
          <a:p>
            <a:pPr marL="171450" lvl="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Gauging Stations	~ 300</a:t>
            </a:r>
          </a:p>
          <a:p>
            <a:pPr marL="171450" lvl="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Rainfall and climate	~ 190</a:t>
            </a:r>
          </a:p>
          <a:p>
            <a:pPr marL="171450" lvl="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Water quality (surface water)	~ 900</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99% of the Departments gauging stations and rainfall sites send data via IP telemetry using a mix of technologies including land lines, mobile and satellite communications.	</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Of the 2500 bores operated by the Department, most are observed manually with approximately 500 bores being equipped with data logging equipment, there is no telemetry on the ground water network.</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The department manages 34,000 years of continuous observations </a:t>
            </a:r>
            <a:r>
              <a:rPr lang="en-AU" sz="1200" kern="1200" dirty="0" err="1" smtClean="0">
                <a:solidFill>
                  <a:schemeClr val="tx1"/>
                </a:solidFill>
                <a:effectLst/>
                <a:latin typeface="Calibri" pitchFamily="34" charset="0"/>
                <a:ea typeface="ＭＳ Ｐゴシック" charset="-128"/>
                <a:cs typeface="+mn-cs"/>
              </a:rPr>
              <a:t>timeseries</a:t>
            </a:r>
            <a:r>
              <a:rPr lang="en-AU" sz="1200" kern="1200" dirty="0" smtClean="0">
                <a:solidFill>
                  <a:schemeClr val="tx1"/>
                </a:solidFill>
                <a:effectLst/>
                <a:latin typeface="Calibri" pitchFamily="34" charset="0"/>
                <a:ea typeface="ＭＳ Ｐゴシック" charset="-128"/>
                <a:cs typeface="+mn-cs"/>
              </a:rPr>
              <a:t> data within their </a:t>
            </a:r>
            <a:r>
              <a:rPr lang="en-AU" sz="1200" kern="1200" dirty="0" err="1" smtClean="0">
                <a:solidFill>
                  <a:schemeClr val="tx1"/>
                </a:solidFill>
                <a:effectLst/>
                <a:latin typeface="Calibri" pitchFamily="34" charset="0"/>
                <a:ea typeface="ＭＳ Ｐゴシック" charset="-128"/>
                <a:cs typeface="+mn-cs"/>
              </a:rPr>
              <a:t>Hydstra</a:t>
            </a:r>
            <a:r>
              <a:rPr lang="en-AU" sz="1200" kern="1200" dirty="0" smtClean="0">
                <a:solidFill>
                  <a:schemeClr val="tx1"/>
                </a:solidFill>
                <a:effectLst/>
                <a:latin typeface="Calibri" pitchFamily="34" charset="0"/>
                <a:ea typeface="ＭＳ Ｐゴシック" charset="-128"/>
                <a:cs typeface="+mn-cs"/>
              </a:rPr>
              <a:t> system. </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The Department receives approximately 5000 water quality samples per month and manages over 15 million sample of ground water observations through their 'WINs – Water Information system', the department is currently migrating all data into a commercial system. </a:t>
            </a:r>
            <a:endParaRPr lang="en-AU" dirty="0"/>
          </a:p>
        </p:txBody>
      </p:sp>
      <p:sp>
        <p:nvSpPr>
          <p:cNvPr id="4" name="Slide Number Placeholder 3"/>
          <p:cNvSpPr>
            <a:spLocks noGrp="1"/>
          </p:cNvSpPr>
          <p:nvPr>
            <p:ph type="sldNum" sz="quarter" idx="10"/>
          </p:nvPr>
        </p:nvSpPr>
        <p:spPr/>
        <p:txBody>
          <a:bodyPr/>
          <a:lstStyle/>
          <a:p>
            <a:fld id="{CDAEFAC8-D8A2-4827-B150-E5652297EAA1}" type="slidenum">
              <a:rPr lang="en-AU" altLang="en-US" smtClean="0"/>
              <a:pPr/>
              <a:t>4</a:t>
            </a:fld>
            <a:endParaRPr lang="en-AU" altLang="en-US"/>
          </a:p>
        </p:txBody>
      </p:sp>
    </p:spTree>
    <p:extLst>
      <p:ext uri="{BB962C8B-B14F-4D97-AF65-F5344CB8AC3E}">
        <p14:creationId xmlns:p14="http://schemas.microsoft.com/office/powerpoint/2010/main" val="418131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ＭＳ Ｐゴシック" charset="-128"/>
                <a:cs typeface="+mn-cs"/>
              </a:rPr>
              <a:t>Processes are substantially more complicated than this high level view diagram.</a:t>
            </a:r>
          </a:p>
          <a:p>
            <a:r>
              <a:rPr lang="en-AU" sz="1200" kern="1200" dirty="0" smtClean="0">
                <a:solidFill>
                  <a:schemeClr val="tx1"/>
                </a:solidFill>
                <a:effectLst/>
                <a:latin typeface="Calibri" pitchFamily="34" charset="0"/>
                <a:ea typeface="ＭＳ Ｐゴシック" charset="-128"/>
                <a:cs typeface="+mn-cs"/>
              </a:rPr>
              <a:t>Largely the process is one of adding value to the observations made by the Bureau and partner agencies by curating the data in data systems, using modelling to develop forecasts and explore scenarios and produce products that inform safety, security and economic decisions by governments, industry and the community.</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Flood operations</a:t>
            </a:r>
            <a:r>
              <a:rPr lang="en-AU" sz="1200" kern="1200" dirty="0" smtClean="0">
                <a:solidFill>
                  <a:schemeClr val="tx1"/>
                </a:solidFill>
                <a:effectLst/>
                <a:latin typeface="Calibri" pitchFamily="34" charset="0"/>
                <a:ea typeface="ＭＳ Ｐゴシック" charset="-128"/>
                <a:cs typeface="+mn-cs"/>
              </a:rPr>
              <a:t> </a:t>
            </a:r>
          </a:p>
          <a:p>
            <a:r>
              <a:rPr lang="en-AU" sz="1200" kern="1200" dirty="0" smtClean="0">
                <a:solidFill>
                  <a:schemeClr val="tx1"/>
                </a:solidFill>
                <a:effectLst/>
                <a:latin typeface="Calibri" pitchFamily="34" charset="0"/>
                <a:ea typeface="ＭＳ Ｐゴシック" charset="-128"/>
                <a:cs typeface="+mn-cs"/>
              </a:rPr>
              <a:t>The flood systems process around  310,000 river height and flow observations/day  and 160,000 rainfall observations day.</a:t>
            </a:r>
          </a:p>
          <a:p>
            <a:r>
              <a:rPr lang="en-AU" sz="1200" kern="1200" dirty="0" smtClean="0">
                <a:solidFill>
                  <a:schemeClr val="tx1"/>
                </a:solidFill>
                <a:effectLst/>
                <a:latin typeface="Calibri" pitchFamily="34" charset="0"/>
                <a:ea typeface="ＭＳ Ｐゴシック" charset="-128"/>
                <a:cs typeface="+mn-cs"/>
              </a:rPr>
              <a:t>The system processes around 345,000 derived  15 minute observations per day.</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AWRIS</a:t>
            </a:r>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In excess of 12000 data files received per day. Our </a:t>
            </a:r>
            <a:r>
              <a:rPr lang="en-AU" sz="1200" kern="1200" dirty="0" err="1" smtClean="0">
                <a:solidFill>
                  <a:schemeClr val="tx1"/>
                </a:solidFill>
                <a:effectLst/>
                <a:latin typeface="Calibri" pitchFamily="34" charset="0"/>
                <a:ea typeface="ＭＳ Ｐゴシック" charset="-128"/>
                <a:cs typeface="+mn-cs"/>
              </a:rPr>
              <a:t>Wiski</a:t>
            </a:r>
            <a:r>
              <a:rPr lang="en-AU" sz="1200" kern="1200" dirty="0" smtClean="0">
                <a:solidFill>
                  <a:schemeClr val="tx1"/>
                </a:solidFill>
                <a:effectLst/>
                <a:latin typeface="Calibri" pitchFamily="34" charset="0"/>
                <a:ea typeface="ＭＳ Ｐゴシック" charset="-128"/>
                <a:cs typeface="+mn-cs"/>
              </a:rPr>
              <a:t> data system is a proprietary component of the AWIRS system contains in excess of 18 billion observations and derived values.</a:t>
            </a:r>
          </a:p>
          <a:p>
            <a:r>
              <a:rPr lang="en-AU" sz="1200" kern="1200" dirty="0" smtClean="0">
                <a:solidFill>
                  <a:schemeClr val="tx1"/>
                </a:solidFill>
                <a:effectLst/>
                <a:latin typeface="Calibri" pitchFamily="34" charset="0"/>
                <a:ea typeface="ＭＳ Ｐゴシック" charset="-128"/>
                <a:cs typeface="+mn-cs"/>
              </a:rPr>
              <a:t>The system contains data from over 22 000 monitoring locations covering Water Quality, Ground water, Rivers , storages and meteorological parameters.</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Modelling</a:t>
            </a:r>
          </a:p>
          <a:p>
            <a:pPr marL="17145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The "Australian Community Climate and Earth-System Simulator"  our ACCESS model – Runs on the BoM supercomputer.</a:t>
            </a:r>
          </a:p>
          <a:p>
            <a:pPr marL="171450" indent="-171450">
              <a:buFont typeface="Arial" panose="020B0604020202020204" pitchFamily="34" charset="0"/>
              <a:buChar char="•"/>
            </a:pPr>
            <a:r>
              <a:rPr lang="en-AU" sz="1200" b="0" kern="1200" dirty="0" smtClean="0">
                <a:solidFill>
                  <a:schemeClr val="tx1"/>
                </a:solidFill>
                <a:effectLst/>
                <a:latin typeface="Calibri" pitchFamily="34" charset="0"/>
                <a:ea typeface="ＭＳ Ｐゴシック" charset="-128"/>
                <a:cs typeface="+mn-cs"/>
              </a:rPr>
              <a:t>AWRA </a:t>
            </a:r>
            <a:r>
              <a:rPr lang="en-AU" sz="1200" kern="1200" dirty="0" smtClean="0">
                <a:solidFill>
                  <a:schemeClr val="tx1"/>
                </a:solidFill>
                <a:effectLst/>
                <a:latin typeface="Calibri" pitchFamily="34" charset="0"/>
                <a:ea typeface="ＭＳ Ｐゴシック" charset="-128"/>
                <a:cs typeface="+mn-cs"/>
              </a:rPr>
              <a:t>Landscape, Ground water – runs on the national computer infrastructure, a research supercomputer.</a:t>
            </a:r>
          </a:p>
          <a:p>
            <a:pPr marL="17145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Flood warning modelling on the FEWS system  runs on our mid-range, virtualised infrastructure.</a:t>
            </a:r>
          </a:p>
          <a:p>
            <a:pPr marL="171450" indent="-171450">
              <a:buFont typeface="Arial" panose="020B0604020202020204" pitchFamily="34" charset="0"/>
              <a:buChar char="•"/>
            </a:pPr>
            <a:r>
              <a:rPr lang="en-AU" sz="1200" kern="1200" dirty="0" smtClean="0">
                <a:solidFill>
                  <a:schemeClr val="tx1"/>
                </a:solidFill>
                <a:effectLst/>
                <a:latin typeface="Calibri" pitchFamily="34" charset="0"/>
                <a:ea typeface="ＭＳ Ｐゴシック" charset="-128"/>
                <a:cs typeface="+mn-cs"/>
              </a:rPr>
              <a:t>Seasonal stream flow and seven day forecasts also run on the mid-range infrastructure.</a:t>
            </a:r>
          </a:p>
          <a:p>
            <a:endParaRPr lang="en-AU" sz="1200"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Central message switch</a:t>
            </a:r>
          </a:p>
          <a:p>
            <a:r>
              <a:rPr lang="en-AU" sz="1200" kern="1200" dirty="0" smtClean="0">
                <a:solidFill>
                  <a:schemeClr val="tx1"/>
                </a:solidFill>
                <a:effectLst/>
                <a:latin typeface="Calibri" pitchFamily="34" charset="0"/>
                <a:ea typeface="ＭＳ Ｐゴシック" charset="-128"/>
                <a:cs typeface="+mn-cs"/>
              </a:rPr>
              <a:t>The CMSS is highly available message switching software that moves data between processes for modelling, forecasting , product generation and delivery. It also delivers data to external consumers.</a:t>
            </a:r>
          </a:p>
          <a:p>
            <a:r>
              <a:rPr lang="en-AU" sz="1200" kern="1200" dirty="0" smtClean="0">
                <a:solidFill>
                  <a:schemeClr val="tx1"/>
                </a:solidFill>
                <a:effectLst/>
                <a:latin typeface="Calibri" pitchFamily="34" charset="0"/>
                <a:ea typeface="ＭＳ Ｐゴシック" charset="-128"/>
                <a:cs typeface="+mn-cs"/>
              </a:rPr>
              <a:t>CMSS moves 165Gb of </a:t>
            </a:r>
            <a:r>
              <a:rPr lang="en-AU" sz="1200" kern="1200" dirty="0" err="1" smtClean="0">
                <a:solidFill>
                  <a:schemeClr val="tx1"/>
                </a:solidFill>
                <a:effectLst/>
                <a:latin typeface="Calibri" pitchFamily="34" charset="0"/>
                <a:ea typeface="ＭＳ Ｐゴシック" charset="-128"/>
                <a:cs typeface="+mn-cs"/>
              </a:rPr>
              <a:t>Himawari</a:t>
            </a:r>
            <a:r>
              <a:rPr lang="en-AU" sz="1200" kern="1200" dirty="0" smtClean="0">
                <a:solidFill>
                  <a:schemeClr val="tx1"/>
                </a:solidFill>
                <a:effectLst/>
                <a:latin typeface="Calibri" pitchFamily="34" charset="0"/>
                <a:ea typeface="ＭＳ Ｐゴシック" charset="-128"/>
                <a:cs typeface="+mn-cs"/>
              </a:rPr>
              <a:t> H8 data per day and 135 Gb of ACCESS model data produced by the </a:t>
            </a:r>
            <a:r>
              <a:rPr lang="en-AU" sz="1200" kern="1200" dirty="0" err="1" smtClean="0">
                <a:solidFill>
                  <a:schemeClr val="tx1"/>
                </a:solidFill>
                <a:effectLst/>
                <a:latin typeface="Calibri" pitchFamily="34" charset="0"/>
                <a:ea typeface="ＭＳ Ｐゴシック" charset="-128"/>
                <a:cs typeface="+mn-cs"/>
              </a:rPr>
              <a:t>Australis</a:t>
            </a:r>
            <a:r>
              <a:rPr lang="en-AU" sz="1200" kern="1200" dirty="0" smtClean="0">
                <a:solidFill>
                  <a:schemeClr val="tx1"/>
                </a:solidFill>
                <a:effectLst/>
                <a:latin typeface="Calibri" pitchFamily="34" charset="0"/>
                <a:ea typeface="ＭＳ Ｐゴシック" charset="-128"/>
                <a:cs typeface="+mn-cs"/>
              </a:rPr>
              <a:t> SC per day.</a:t>
            </a:r>
          </a:p>
          <a:p>
            <a:r>
              <a:rPr lang="en-AU" sz="1200" kern="1200" dirty="0" smtClean="0">
                <a:solidFill>
                  <a:schemeClr val="tx1"/>
                </a:solidFill>
                <a:effectLst/>
                <a:latin typeface="Calibri" pitchFamily="34" charset="0"/>
                <a:ea typeface="ＭＳ Ｐゴシック" charset="-128"/>
                <a:cs typeface="+mn-cs"/>
              </a:rPr>
              <a:t>CMSS receives on average 4 million messages per day and sends on average 23 million messages per day.</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CDAEFAC8-D8A2-4827-B150-E5652297EAA1}" type="slidenum">
              <a:rPr lang="en-AU" altLang="en-US" smtClean="0"/>
              <a:pPr/>
              <a:t>5</a:t>
            </a:fld>
            <a:endParaRPr lang="en-AU" altLang="en-US"/>
          </a:p>
        </p:txBody>
      </p:sp>
    </p:spTree>
    <p:extLst>
      <p:ext uri="{BB962C8B-B14F-4D97-AF65-F5344CB8AC3E}">
        <p14:creationId xmlns:p14="http://schemas.microsoft.com/office/powerpoint/2010/main" val="189674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Calibri" pitchFamily="34" charset="0"/>
                <a:ea typeface="ＭＳ Ｐゴシック" charset="-128"/>
                <a:cs typeface="+mn-cs"/>
              </a:rPr>
              <a:t>The new supercomputer was commissioned in June 2016. </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Forecasts will be more accurate, by increasing forecasts and warnings from the current 4 km grid resolution for cities four times a day to a 1.5 km grid resolution for cities up to 24 times a day in 2020, </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Forecasts will be more certain—by using ensemble  forecasts to quantify the probability of forecasts.</a:t>
            </a:r>
          </a:p>
          <a:p>
            <a:endParaRPr lang="en-AU" sz="1200" kern="1200" dirty="0" smtClean="0">
              <a:solidFill>
                <a:schemeClr val="tx1"/>
              </a:solidFill>
              <a:effectLst/>
              <a:latin typeface="Calibri" pitchFamily="34" charset="0"/>
              <a:ea typeface="ＭＳ Ｐゴシック" charset="-128"/>
              <a:cs typeface="+mn-cs"/>
            </a:endParaRPr>
          </a:p>
          <a:p>
            <a:r>
              <a:rPr lang="en-AU" sz="1200" kern="1200" dirty="0" smtClean="0">
                <a:solidFill>
                  <a:schemeClr val="tx1"/>
                </a:solidFill>
                <a:effectLst/>
                <a:latin typeface="Calibri" pitchFamily="34" charset="0"/>
                <a:ea typeface="ＭＳ Ｐゴシック" charset="-128"/>
                <a:cs typeface="+mn-cs"/>
              </a:rPr>
              <a:t>Forecasts will be more responsive—the Bureau will have capacity to run cycles more often and to provide on-demand forecasts in response to severe weather events and to cover multiple events concurrently.</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NCI</a:t>
            </a:r>
          </a:p>
          <a:p>
            <a:r>
              <a:rPr lang="en-AU" sz="1200" kern="1200" dirty="0" smtClean="0">
                <a:solidFill>
                  <a:schemeClr val="tx1"/>
                </a:solidFill>
                <a:effectLst/>
                <a:latin typeface="Calibri" pitchFamily="34" charset="0"/>
                <a:ea typeface="ＭＳ Ｐゴシック" charset="-128"/>
                <a:cs typeface="+mn-cs"/>
              </a:rPr>
              <a:t>Is a National Computing Infrastructure is a shared supercomputer that is used by a number of government and research institutions.</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Midrange infrastructure</a:t>
            </a:r>
          </a:p>
          <a:p>
            <a:r>
              <a:rPr lang="en-AU" sz="1200" kern="1200" dirty="0" smtClean="0">
                <a:solidFill>
                  <a:schemeClr val="tx1"/>
                </a:solidFill>
                <a:effectLst/>
                <a:latin typeface="Calibri" pitchFamily="34" charset="0"/>
                <a:ea typeface="ＭＳ Ｐゴシック" charset="-128"/>
                <a:cs typeface="+mn-cs"/>
              </a:rPr>
              <a:t>We are increasing the use of commercial cloud and content delivery capabilities. This is Australian government policy inline with the policy goal of:</a:t>
            </a:r>
          </a:p>
          <a:p>
            <a:r>
              <a:rPr lang="en-AU" sz="1200" i="1" kern="1200" dirty="0" smtClean="0">
                <a:solidFill>
                  <a:schemeClr val="tx1"/>
                </a:solidFill>
                <a:effectLst/>
                <a:latin typeface="Calibri" pitchFamily="34" charset="0"/>
                <a:ea typeface="ＭＳ Ｐゴシック" charset="-128"/>
                <a:cs typeface="+mn-cs"/>
              </a:rPr>
              <a:t>The Australian Government will reduce the cost of government ICT by eliminating duplication and fragmentation and will lead by example in using cloud services to reduce costs, lift productivity and develop better services</a:t>
            </a:r>
            <a:endParaRPr lang="en-AU" sz="1200" kern="1200" dirty="0" smtClean="0">
              <a:solidFill>
                <a:schemeClr val="tx1"/>
              </a:solidFill>
              <a:effectLst/>
              <a:latin typeface="Calibri" pitchFamily="34" charset="0"/>
              <a:ea typeface="ＭＳ Ｐゴシック" charset="-128"/>
              <a:cs typeface="+mn-cs"/>
            </a:endParaRP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Business continuity planning</a:t>
            </a:r>
          </a:p>
          <a:p>
            <a:r>
              <a:rPr lang="en-AU" sz="1200" kern="1200" dirty="0" smtClean="0">
                <a:solidFill>
                  <a:schemeClr val="tx1"/>
                </a:solidFill>
                <a:effectLst/>
                <a:latin typeface="Calibri" pitchFamily="34" charset="0"/>
                <a:ea typeface="ＭＳ Ｐゴシック" charset="-128"/>
                <a:cs typeface="+mn-cs"/>
              </a:rPr>
              <a:t>To maximise the use of duplicated mid-range or load balanced / fail over cloud solutions, the applications must be designed to work in a high availability environment.</a:t>
            </a:r>
          </a:p>
          <a:p>
            <a:endParaRPr lang="en-AU" dirty="0"/>
          </a:p>
        </p:txBody>
      </p:sp>
      <p:sp>
        <p:nvSpPr>
          <p:cNvPr id="4" name="Slide Number Placeholder 3"/>
          <p:cNvSpPr>
            <a:spLocks noGrp="1"/>
          </p:cNvSpPr>
          <p:nvPr>
            <p:ph type="sldNum" sz="quarter" idx="10"/>
          </p:nvPr>
        </p:nvSpPr>
        <p:spPr/>
        <p:txBody>
          <a:bodyPr/>
          <a:lstStyle/>
          <a:p>
            <a:fld id="{CDAEFAC8-D8A2-4827-B150-E5652297EAA1}" type="slidenum">
              <a:rPr lang="en-AU" altLang="en-US" smtClean="0"/>
              <a:pPr/>
              <a:t>6</a:t>
            </a:fld>
            <a:endParaRPr lang="en-AU" altLang="en-US"/>
          </a:p>
        </p:txBody>
      </p:sp>
    </p:spTree>
    <p:extLst>
      <p:ext uri="{BB962C8B-B14F-4D97-AF65-F5344CB8AC3E}">
        <p14:creationId xmlns:p14="http://schemas.microsoft.com/office/powerpoint/2010/main" val="160520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Calibri" pitchFamily="34" charset="0"/>
                <a:ea typeface="ＭＳ Ｐゴシック" charset="-128"/>
                <a:cs typeface="+mn-cs"/>
              </a:rPr>
              <a:t>Water data online</a:t>
            </a:r>
          </a:p>
          <a:p>
            <a:r>
              <a:rPr lang="en-AU" sz="1200" kern="1200" dirty="0" smtClean="0">
                <a:solidFill>
                  <a:schemeClr val="tx1"/>
                </a:solidFill>
                <a:effectLst/>
                <a:latin typeface="Calibri" pitchFamily="34" charset="0"/>
                <a:ea typeface="ＭＳ Ｐゴシック" charset="-128"/>
                <a:cs typeface="+mn-cs"/>
              </a:rPr>
              <a:t>This is Australia's first national hydrological data archive. National data is harmonised into a common structure and made freely available for public exploration and download, the archive is being updated with new and quality controlled observations continuously.</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Water Assessments</a:t>
            </a:r>
          </a:p>
          <a:p>
            <a:r>
              <a:rPr lang="en-AU" sz="1200" kern="1200" dirty="0" smtClean="0">
                <a:solidFill>
                  <a:schemeClr val="tx1"/>
                </a:solidFill>
                <a:effectLst/>
                <a:latin typeface="Calibri" pitchFamily="34" charset="0"/>
                <a:ea typeface="ＭＳ Ｐゴシック" charset="-128"/>
                <a:cs typeface="+mn-cs"/>
              </a:rPr>
              <a:t>A suite of national water assessment products to assist in understanding the past, evaluate how we are tracking and apply this knowledge to plan our future water needs. </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Stream flow forecasts</a:t>
            </a:r>
          </a:p>
          <a:p>
            <a:r>
              <a:rPr lang="en-AU" sz="1200" kern="1200" dirty="0" smtClean="0">
                <a:solidFill>
                  <a:schemeClr val="tx1"/>
                </a:solidFill>
                <a:effectLst/>
                <a:latin typeface="Calibri" pitchFamily="34" charset="0"/>
                <a:ea typeface="ＭＳ Ｐゴシック" charset="-128"/>
                <a:cs typeface="+mn-cs"/>
              </a:rPr>
              <a:t>The Bureau provides forecasts of how much water is likely to flow in a river, up to seven days ahead. The forecasts are available for more than a hundred sites around Australia. The forecasts are of value to water extractors, infrastructure operators, emergency services and recreation.</a:t>
            </a:r>
          </a:p>
          <a:p>
            <a:r>
              <a:rPr lang="en-AU" sz="1200" kern="1200" dirty="0" smtClean="0">
                <a:solidFill>
                  <a:schemeClr val="tx1"/>
                </a:solidFill>
                <a:effectLst/>
                <a:latin typeface="Calibri" pitchFamily="34" charset="0"/>
                <a:ea typeface="ＭＳ Ｐゴシック" charset="-128"/>
                <a:cs typeface="+mn-cs"/>
              </a:rPr>
              <a:t> Season stream flow forecasts look forward for 3 months and provide water users and managers with a long term outlook for the decision making processes.</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National water account</a:t>
            </a:r>
          </a:p>
          <a:p>
            <a:r>
              <a:rPr lang="en-AU" sz="1200" kern="1200" dirty="0" smtClean="0">
                <a:solidFill>
                  <a:schemeClr val="tx1"/>
                </a:solidFill>
                <a:effectLst/>
                <a:latin typeface="Calibri" pitchFamily="34" charset="0"/>
                <a:ea typeface="ＭＳ Ｐゴシック" charset="-128"/>
                <a:cs typeface="+mn-cs"/>
              </a:rPr>
              <a:t>The National Water Account discloses information about water stores and flows, water rights and water use for key catchments and cities across Australia. It also reports on the volumes of water traded, extracted and managed for economic, social, cultural and environmental benefit.</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Water storage</a:t>
            </a:r>
          </a:p>
          <a:p>
            <a:r>
              <a:rPr lang="en-AU" sz="1200" kern="1200" dirty="0" smtClean="0">
                <a:solidFill>
                  <a:schemeClr val="tx1"/>
                </a:solidFill>
                <a:effectLst/>
                <a:latin typeface="Calibri" pitchFamily="34" charset="0"/>
                <a:ea typeface="ＭＳ Ｐゴシック" charset="-128"/>
                <a:cs typeface="+mn-cs"/>
              </a:rPr>
              <a:t>The Bureau of Meteorology's Water Storage website allows you to compare water storage levels and volumes for more than 300 publicly-owned lakes, reservoirs and weirs in different states and territories and to see how much water is available over the entire country.</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Water market information</a:t>
            </a:r>
          </a:p>
          <a:p>
            <a:r>
              <a:rPr lang="en-AU" sz="1200" kern="1200" dirty="0" smtClean="0">
                <a:solidFill>
                  <a:schemeClr val="tx1"/>
                </a:solidFill>
                <a:effectLst/>
                <a:latin typeface="Calibri" pitchFamily="34" charset="0"/>
                <a:ea typeface="ＭＳ Ｐゴシック" charset="-128"/>
                <a:cs typeface="+mn-cs"/>
              </a:rPr>
              <a:t>The Australian water market involves the trading of water entitlements and allocations within and between connected water resource systems for urban, rural and environmental uses.</a:t>
            </a:r>
          </a:p>
          <a:p>
            <a:endParaRPr lang="en-AU" sz="1200" b="1" kern="1200" dirty="0" smtClean="0">
              <a:solidFill>
                <a:schemeClr val="tx1"/>
              </a:solidFill>
              <a:effectLst/>
              <a:latin typeface="Calibri" pitchFamily="34" charset="0"/>
              <a:ea typeface="ＭＳ Ｐゴシック" charset="-128"/>
              <a:cs typeface="+mn-cs"/>
            </a:endParaRPr>
          </a:p>
          <a:p>
            <a:r>
              <a:rPr lang="en-AU" sz="1200" b="1" kern="1200" dirty="0" smtClean="0">
                <a:solidFill>
                  <a:schemeClr val="tx1"/>
                </a:solidFill>
                <a:effectLst/>
                <a:latin typeface="Calibri" pitchFamily="34" charset="0"/>
                <a:ea typeface="ＭＳ Ｐゴシック" charset="-128"/>
                <a:cs typeface="+mn-cs"/>
              </a:rPr>
              <a:t>Geo fabric</a:t>
            </a:r>
          </a:p>
          <a:p>
            <a:r>
              <a:rPr lang="en-AU" sz="1200" kern="1200" dirty="0" smtClean="0">
                <a:solidFill>
                  <a:schemeClr val="tx1"/>
                </a:solidFill>
                <a:effectLst/>
                <a:latin typeface="Calibri" pitchFamily="34" charset="0"/>
                <a:ea typeface="ＭＳ Ｐゴシック" charset="-128"/>
                <a:cs typeface="+mn-cs"/>
              </a:rPr>
              <a:t>The Australian Hydrological Geospatial Fabric (</a:t>
            </a:r>
            <a:r>
              <a:rPr lang="en-AU" sz="1200" kern="1200" dirty="0" err="1" smtClean="0">
                <a:solidFill>
                  <a:schemeClr val="tx1"/>
                </a:solidFill>
                <a:effectLst/>
                <a:latin typeface="Calibri" pitchFamily="34" charset="0"/>
                <a:ea typeface="ＭＳ Ｐゴシック" charset="-128"/>
                <a:cs typeface="+mn-cs"/>
              </a:rPr>
              <a:t>Geofabric</a:t>
            </a:r>
            <a:r>
              <a:rPr lang="en-AU" sz="1200" kern="1200" dirty="0" smtClean="0">
                <a:solidFill>
                  <a:schemeClr val="tx1"/>
                </a:solidFill>
                <a:effectLst/>
                <a:latin typeface="Calibri" pitchFamily="34" charset="0"/>
                <a:ea typeface="ＭＳ Ｐゴシック" charset="-128"/>
                <a:cs typeface="+mn-cs"/>
              </a:rPr>
              <a:t>) is a specialised Geographic Information System (GIS). It registers the spatial relationships between important hydrological features such as rivers, water bodies, aquifers and monitoring points and enables us to see how water is stored, transported and used through the landscape. </a:t>
            </a:r>
            <a:endParaRPr lang="en-AU" dirty="0"/>
          </a:p>
        </p:txBody>
      </p:sp>
      <p:sp>
        <p:nvSpPr>
          <p:cNvPr id="4" name="Slide Number Placeholder 3"/>
          <p:cNvSpPr>
            <a:spLocks noGrp="1"/>
          </p:cNvSpPr>
          <p:nvPr>
            <p:ph type="sldNum" sz="quarter" idx="10"/>
          </p:nvPr>
        </p:nvSpPr>
        <p:spPr/>
        <p:txBody>
          <a:bodyPr/>
          <a:lstStyle/>
          <a:p>
            <a:fld id="{CDAEFAC8-D8A2-4827-B150-E5652297EAA1}" type="slidenum">
              <a:rPr lang="en-AU" altLang="en-US" smtClean="0"/>
              <a:pPr/>
              <a:t>7</a:t>
            </a:fld>
            <a:endParaRPr lang="en-AU" altLang="en-US"/>
          </a:p>
        </p:txBody>
      </p:sp>
    </p:spTree>
    <p:extLst>
      <p:ext uri="{BB962C8B-B14F-4D97-AF65-F5344CB8AC3E}">
        <p14:creationId xmlns:p14="http://schemas.microsoft.com/office/powerpoint/2010/main" val="258212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AEFAC8-D8A2-4827-B150-E5652297EAA1}" type="slidenum">
              <a:rPr lang="en-AU" altLang="en-US" smtClean="0"/>
              <a:pPr/>
              <a:t>8</a:t>
            </a:fld>
            <a:endParaRPr lang="en-AU" altLang="en-US"/>
          </a:p>
        </p:txBody>
      </p:sp>
    </p:spTree>
    <p:extLst>
      <p:ext uri="{BB962C8B-B14F-4D97-AF65-F5344CB8AC3E}">
        <p14:creationId xmlns:p14="http://schemas.microsoft.com/office/powerpoint/2010/main" val="2552390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charset="0"/>
              </a:defRPr>
            </a:lvl1pPr>
          </a:lstStyle>
          <a:p>
            <a:pPr lvl="0"/>
            <a:r>
              <a:rPr lang="en-US" altLang="en-US" noProof="0" smtClean="0"/>
              <a:t>Click to edit Master title style</a:t>
            </a:r>
            <a:endParaRPr lang="en-AU" altLang="en-US" noProof="0" smtClean="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charset="0"/>
              </a:defRPr>
            </a:lvl1pPr>
          </a:lstStyle>
          <a:p>
            <a:pPr lvl="0"/>
            <a:r>
              <a:rPr lang="en-US" altLang="en-US" noProof="0" smtClean="0"/>
              <a:t>Click to edit Master subtitle style</a:t>
            </a:r>
            <a:endParaRPr lang="en-AU" altLang="en-US" noProof="0" smtClean="0"/>
          </a:p>
        </p:txBody>
      </p:sp>
      <p:pic>
        <p:nvPicPr>
          <p:cNvPr id="18437" name="Picture 7" descr="logo.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0168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3753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212968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69075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4503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4000" y="1744663"/>
            <a:ext cx="42418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744663"/>
            <a:ext cx="4243388"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9604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14448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1472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66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116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9172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364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88121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74638"/>
            <a:ext cx="2159000" cy="636428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4000" y="274638"/>
            <a:ext cx="6326188" cy="6364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570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06100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33125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34714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4000" y="1600200"/>
            <a:ext cx="4241800" cy="5094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243388" cy="5094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36024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54394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979765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95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92217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3333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1077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55881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74638"/>
            <a:ext cx="2159000" cy="64198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4000" y="274638"/>
            <a:ext cx="6326188" cy="6419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8873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6154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1332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164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04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3158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3149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7"/>
          <p:cNvPicPr>
            <a:picLocks/>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160020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917700" y="274638"/>
            <a:ext cx="6996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254000" y="1968500"/>
            <a:ext cx="8637588"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pic>
        <p:nvPicPr>
          <p:cNvPr id="1029" name="Picture 7" descr="logo.eps"/>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6810" name="Picture 7"/>
          <p:cNvPicPr>
            <a:picLocks/>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160020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5" descr="image1.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267325" y="0"/>
            <a:ext cx="12525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8" descr="image3.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91463" y="0"/>
            <a:ext cx="12525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9" descr="image2.jp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581775" y="0"/>
            <a:ext cx="1252538"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7" descr="logo.eps"/>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p:cNvSpPr>
            <a:spLocks noGrp="1" noChangeArrowheads="1"/>
          </p:cNvSpPr>
          <p:nvPr>
            <p:ph type="title"/>
          </p:nvPr>
        </p:nvSpPr>
        <p:spPr bwMode="auto">
          <a:xfrm>
            <a:off x="1803400" y="274638"/>
            <a:ext cx="33178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76803" name="Rectangle 3"/>
          <p:cNvSpPr>
            <a:spLocks noGrp="1" noChangeArrowheads="1"/>
          </p:cNvSpPr>
          <p:nvPr>
            <p:ph type="body" idx="1"/>
          </p:nvPr>
        </p:nvSpPr>
        <p:spPr bwMode="auto">
          <a:xfrm>
            <a:off x="254000" y="1744663"/>
            <a:ext cx="8637588"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457200" rtl="0" eaLnBrk="0" fontAlgn="base" hangingPunct="0">
        <a:spcBef>
          <a:spcPct val="0"/>
        </a:spcBef>
        <a:spcAft>
          <a:spcPct val="0"/>
        </a:spcAft>
        <a:defRPr sz="2800">
          <a:solidFill>
            <a:srgbClr val="0E5F7E"/>
          </a:solidFill>
          <a:latin typeface="+mj-lt"/>
          <a:ea typeface="+mj-ea"/>
          <a:cs typeface="+mj-cs"/>
        </a:defRPr>
      </a:lvl1pPr>
      <a:lvl2pPr algn="ctr" defTabSz="457200" rtl="0" eaLnBrk="0" fontAlgn="base" hangingPunct="0">
        <a:spcBef>
          <a:spcPct val="0"/>
        </a:spcBef>
        <a:spcAft>
          <a:spcPct val="0"/>
        </a:spcAft>
        <a:defRPr sz="2800">
          <a:solidFill>
            <a:srgbClr val="0E5F7E"/>
          </a:solidFill>
          <a:latin typeface="Arial" charset="0"/>
          <a:ea typeface="ＭＳ Ｐゴシック" charset="-128"/>
        </a:defRPr>
      </a:lvl2pPr>
      <a:lvl3pPr algn="ctr" defTabSz="457200" rtl="0" eaLnBrk="0" fontAlgn="base" hangingPunct="0">
        <a:spcBef>
          <a:spcPct val="0"/>
        </a:spcBef>
        <a:spcAft>
          <a:spcPct val="0"/>
        </a:spcAft>
        <a:defRPr sz="2800">
          <a:solidFill>
            <a:srgbClr val="0E5F7E"/>
          </a:solidFill>
          <a:latin typeface="Arial" charset="0"/>
          <a:ea typeface="ＭＳ Ｐゴシック" charset="-128"/>
        </a:defRPr>
      </a:lvl3pPr>
      <a:lvl4pPr algn="ctr" defTabSz="457200" rtl="0" eaLnBrk="0" fontAlgn="base" hangingPunct="0">
        <a:spcBef>
          <a:spcPct val="0"/>
        </a:spcBef>
        <a:spcAft>
          <a:spcPct val="0"/>
        </a:spcAft>
        <a:defRPr sz="2800">
          <a:solidFill>
            <a:srgbClr val="0E5F7E"/>
          </a:solidFill>
          <a:latin typeface="Arial" charset="0"/>
          <a:ea typeface="ＭＳ Ｐゴシック" charset="-128"/>
        </a:defRPr>
      </a:lvl4pPr>
      <a:lvl5pPr algn="ctr" defTabSz="457200" rtl="0" eaLnBrk="0" fontAlgn="base" hangingPunct="0">
        <a:spcBef>
          <a:spcPct val="0"/>
        </a:spcBef>
        <a:spcAft>
          <a:spcPct val="0"/>
        </a:spcAft>
        <a:defRPr sz="2800">
          <a:solidFill>
            <a:srgbClr val="0E5F7E"/>
          </a:solidFill>
          <a:latin typeface="Arial" charset="0"/>
          <a:ea typeface="ＭＳ Ｐゴシック" charset="-128"/>
        </a:defRPr>
      </a:lvl5pPr>
      <a:lvl6pPr marL="457200" algn="ctr" defTabSz="457200" rtl="0" eaLnBrk="0" fontAlgn="base" hangingPunct="0">
        <a:spcBef>
          <a:spcPct val="0"/>
        </a:spcBef>
        <a:spcAft>
          <a:spcPct val="0"/>
        </a:spcAft>
        <a:defRPr sz="2800">
          <a:solidFill>
            <a:srgbClr val="0E5F7E"/>
          </a:solidFill>
          <a:latin typeface="Arial" charset="0"/>
          <a:ea typeface="ＭＳ Ｐゴシック" charset="-128"/>
        </a:defRPr>
      </a:lvl6pPr>
      <a:lvl7pPr marL="914400" algn="ctr" defTabSz="457200" rtl="0" eaLnBrk="0" fontAlgn="base" hangingPunct="0">
        <a:spcBef>
          <a:spcPct val="0"/>
        </a:spcBef>
        <a:spcAft>
          <a:spcPct val="0"/>
        </a:spcAft>
        <a:defRPr sz="2800">
          <a:solidFill>
            <a:srgbClr val="0E5F7E"/>
          </a:solidFill>
          <a:latin typeface="Arial" charset="0"/>
          <a:ea typeface="ＭＳ Ｐゴシック" charset="-128"/>
        </a:defRPr>
      </a:lvl7pPr>
      <a:lvl8pPr marL="1371600" algn="ctr" defTabSz="457200" rtl="0" eaLnBrk="0" fontAlgn="base" hangingPunct="0">
        <a:spcBef>
          <a:spcPct val="0"/>
        </a:spcBef>
        <a:spcAft>
          <a:spcPct val="0"/>
        </a:spcAft>
        <a:defRPr sz="2800">
          <a:solidFill>
            <a:srgbClr val="0E5F7E"/>
          </a:solidFill>
          <a:latin typeface="Arial" charset="0"/>
          <a:ea typeface="ＭＳ Ｐゴシック" charset="-128"/>
        </a:defRPr>
      </a:lvl8pPr>
      <a:lvl9pPr marL="1828800" algn="ctr" defTabSz="457200" rtl="0" eaLnBrk="0" fontAlgn="base" hangingPunct="0">
        <a:spcBef>
          <a:spcPct val="0"/>
        </a:spcBef>
        <a:spcAft>
          <a:spcPct val="0"/>
        </a:spcAft>
        <a:defRPr sz="2800">
          <a:solidFill>
            <a:srgbClr val="0E5F7E"/>
          </a:solidFill>
          <a:latin typeface="Arial" charset="0"/>
          <a:ea typeface="ＭＳ Ｐゴシック" charset="-128"/>
        </a:defRPr>
      </a:lvl9pPr>
    </p:titleStyle>
    <p:bodyStyle>
      <a:lvl1pPr marL="342900" indent="-342900" algn="l" rtl="0" fontAlgn="t">
        <a:spcBef>
          <a:spcPct val="30000"/>
        </a:spcBef>
        <a:spcAft>
          <a:spcPct val="30000"/>
        </a:spcAft>
        <a:buChar char="•"/>
        <a:defRPr sz="2400">
          <a:solidFill>
            <a:srgbClr val="666666"/>
          </a:solidFill>
          <a:latin typeface="+mn-lt"/>
          <a:ea typeface="+mn-ea"/>
          <a:cs typeface="+mn-cs"/>
        </a:defRPr>
      </a:lvl1pPr>
      <a:lvl2pPr marL="742950" indent="-285750" algn="l" rtl="0" fontAlgn="base">
        <a:spcBef>
          <a:spcPct val="20000"/>
        </a:spcBef>
        <a:spcAft>
          <a:spcPct val="0"/>
        </a:spcAft>
        <a:buChar char="–"/>
        <a:defRPr sz="2400">
          <a:solidFill>
            <a:srgbClr val="666666"/>
          </a:solidFill>
          <a:latin typeface="+mn-lt"/>
        </a:defRPr>
      </a:lvl2pPr>
      <a:lvl3pPr marL="1143000" indent="-228600" algn="l" rtl="0" fontAlgn="base">
        <a:spcBef>
          <a:spcPct val="20000"/>
        </a:spcBef>
        <a:spcAft>
          <a:spcPct val="0"/>
        </a:spcAft>
        <a:buChar char="•"/>
        <a:defRPr sz="2400">
          <a:solidFill>
            <a:srgbClr val="666666"/>
          </a:solidFill>
          <a:latin typeface="+mn-lt"/>
        </a:defRPr>
      </a:lvl3pPr>
      <a:lvl4pPr marL="1600200" indent="-228600" algn="l" rtl="0" fontAlgn="base">
        <a:spcBef>
          <a:spcPct val="20000"/>
        </a:spcBef>
        <a:spcAft>
          <a:spcPct val="0"/>
        </a:spcAft>
        <a:buChar char="–"/>
        <a:defRPr sz="2400">
          <a:solidFill>
            <a:srgbClr val="666666"/>
          </a:solidFill>
          <a:latin typeface="+mn-lt"/>
        </a:defRPr>
      </a:lvl4pPr>
      <a:lvl5pPr marL="2057400" indent="-228600" algn="l" rtl="0" fontAlgn="base">
        <a:spcBef>
          <a:spcPct val="20000"/>
        </a:spcBef>
        <a:spcAft>
          <a:spcPct val="0"/>
        </a:spcAft>
        <a:buChar char="»"/>
        <a:defRPr sz="2400">
          <a:solidFill>
            <a:srgbClr val="666666"/>
          </a:solidFill>
          <a:latin typeface="+mn-lt"/>
        </a:defRPr>
      </a:lvl5pPr>
      <a:lvl6pPr marL="2514600" indent="-228600" algn="l" rtl="0" fontAlgn="base">
        <a:spcBef>
          <a:spcPct val="20000"/>
        </a:spcBef>
        <a:spcAft>
          <a:spcPct val="0"/>
        </a:spcAft>
        <a:buChar char="»"/>
        <a:defRPr sz="2400">
          <a:solidFill>
            <a:srgbClr val="666666"/>
          </a:solidFill>
          <a:latin typeface="+mn-lt"/>
        </a:defRPr>
      </a:lvl6pPr>
      <a:lvl7pPr marL="2971800" indent="-228600" algn="l" rtl="0" fontAlgn="base">
        <a:spcBef>
          <a:spcPct val="20000"/>
        </a:spcBef>
        <a:spcAft>
          <a:spcPct val="0"/>
        </a:spcAft>
        <a:buChar char="»"/>
        <a:defRPr sz="2400">
          <a:solidFill>
            <a:srgbClr val="666666"/>
          </a:solidFill>
          <a:latin typeface="+mn-lt"/>
        </a:defRPr>
      </a:lvl7pPr>
      <a:lvl8pPr marL="3429000" indent="-228600" algn="l" rtl="0" fontAlgn="base">
        <a:spcBef>
          <a:spcPct val="20000"/>
        </a:spcBef>
        <a:spcAft>
          <a:spcPct val="0"/>
        </a:spcAft>
        <a:buChar char="»"/>
        <a:defRPr sz="2400">
          <a:solidFill>
            <a:srgbClr val="666666"/>
          </a:solidFill>
          <a:latin typeface="+mn-lt"/>
        </a:defRPr>
      </a:lvl8pPr>
      <a:lvl9pPr marL="3886200" indent="-228600" algn="l" rtl="0" fontAlgn="base">
        <a:spcBef>
          <a:spcPct val="20000"/>
        </a:spcBef>
        <a:spcAft>
          <a:spcPct val="0"/>
        </a:spcAft>
        <a:buChar char="»"/>
        <a:defRPr sz="24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22531" name="Rectangle 3"/>
          <p:cNvSpPr>
            <a:spLocks noGrp="1" noChangeArrowheads="1"/>
          </p:cNvSpPr>
          <p:nvPr>
            <p:ph type="body" idx="1"/>
          </p:nvPr>
        </p:nvSpPr>
        <p:spPr bwMode="auto">
          <a:xfrm>
            <a:off x="254000" y="1600200"/>
            <a:ext cx="8637588" cy="509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3200">
          <a:solidFill>
            <a:srgbClr val="0E5F7E"/>
          </a:solidFill>
          <a:latin typeface="+mj-lt"/>
          <a:ea typeface="+mj-ea"/>
          <a:cs typeface="+mj-cs"/>
        </a:defRPr>
      </a:lvl1pPr>
      <a:lvl2pPr algn="ctr" rtl="0" fontAlgn="base">
        <a:spcBef>
          <a:spcPct val="0"/>
        </a:spcBef>
        <a:spcAft>
          <a:spcPct val="0"/>
        </a:spcAft>
        <a:defRPr sz="3200">
          <a:solidFill>
            <a:srgbClr val="0E5F7E"/>
          </a:solidFill>
          <a:latin typeface="Arial" charset="0"/>
        </a:defRPr>
      </a:lvl2pPr>
      <a:lvl3pPr algn="ctr" rtl="0" fontAlgn="base">
        <a:spcBef>
          <a:spcPct val="0"/>
        </a:spcBef>
        <a:spcAft>
          <a:spcPct val="0"/>
        </a:spcAft>
        <a:defRPr sz="3200">
          <a:solidFill>
            <a:srgbClr val="0E5F7E"/>
          </a:solidFill>
          <a:latin typeface="Arial" charset="0"/>
        </a:defRPr>
      </a:lvl3pPr>
      <a:lvl4pPr algn="ctr" rtl="0" fontAlgn="base">
        <a:spcBef>
          <a:spcPct val="0"/>
        </a:spcBef>
        <a:spcAft>
          <a:spcPct val="0"/>
        </a:spcAft>
        <a:defRPr sz="3200">
          <a:solidFill>
            <a:srgbClr val="0E5F7E"/>
          </a:solidFill>
          <a:latin typeface="Arial" charset="0"/>
        </a:defRPr>
      </a:lvl4pPr>
      <a:lvl5pPr algn="ctr" rtl="0" fontAlgn="base">
        <a:spcBef>
          <a:spcPct val="0"/>
        </a:spcBef>
        <a:spcAft>
          <a:spcPct val="0"/>
        </a:spcAft>
        <a:defRPr sz="3200">
          <a:solidFill>
            <a:srgbClr val="0E5F7E"/>
          </a:solidFill>
          <a:latin typeface="Arial" charset="0"/>
        </a:defRPr>
      </a:lvl5pPr>
      <a:lvl6pPr marL="457200" algn="ctr" rtl="0" fontAlgn="base">
        <a:spcBef>
          <a:spcPct val="0"/>
        </a:spcBef>
        <a:spcAft>
          <a:spcPct val="0"/>
        </a:spcAft>
        <a:defRPr sz="3200">
          <a:solidFill>
            <a:srgbClr val="0E5F7E"/>
          </a:solidFill>
          <a:latin typeface="Arial" charset="0"/>
        </a:defRPr>
      </a:lvl6pPr>
      <a:lvl7pPr marL="914400" algn="ctr" rtl="0" fontAlgn="base">
        <a:spcBef>
          <a:spcPct val="0"/>
        </a:spcBef>
        <a:spcAft>
          <a:spcPct val="0"/>
        </a:spcAft>
        <a:defRPr sz="3200">
          <a:solidFill>
            <a:srgbClr val="0E5F7E"/>
          </a:solidFill>
          <a:latin typeface="Arial" charset="0"/>
        </a:defRPr>
      </a:lvl7pPr>
      <a:lvl8pPr marL="1371600" algn="ctr" rtl="0" fontAlgn="base">
        <a:spcBef>
          <a:spcPct val="0"/>
        </a:spcBef>
        <a:spcAft>
          <a:spcPct val="0"/>
        </a:spcAft>
        <a:defRPr sz="3200">
          <a:solidFill>
            <a:srgbClr val="0E5F7E"/>
          </a:solidFill>
          <a:latin typeface="Arial" charset="0"/>
        </a:defRPr>
      </a:lvl8pPr>
      <a:lvl9pPr marL="1828800" algn="ctr" rtl="0" fontAlgn="base">
        <a:spcBef>
          <a:spcPct val="0"/>
        </a:spcBef>
        <a:spcAft>
          <a:spcPct val="0"/>
        </a:spcAft>
        <a:defRPr sz="3200">
          <a:solidFill>
            <a:srgbClr val="0E5F7E"/>
          </a:solidFill>
          <a:latin typeface="Arial" charset="0"/>
        </a:defRPr>
      </a:lvl9pPr>
    </p:titleStyle>
    <p:bodyStyle>
      <a:lvl1pPr marL="342900" indent="-342900" algn="l" rtl="0" fontAlgn="base">
        <a:spcBef>
          <a:spcPct val="20000"/>
        </a:spcBef>
        <a:spcAft>
          <a:spcPct val="0"/>
        </a:spcAft>
        <a:defRPr sz="2400">
          <a:solidFill>
            <a:srgbClr val="666666"/>
          </a:solidFill>
          <a:latin typeface="+mn-lt"/>
          <a:ea typeface="+mn-ea"/>
          <a:cs typeface="+mn-cs"/>
        </a:defRPr>
      </a:lvl1pPr>
      <a:lvl2pPr marL="742950" indent="-285750" algn="l" rtl="0" fontAlgn="base">
        <a:spcBef>
          <a:spcPct val="20000"/>
        </a:spcBef>
        <a:spcAft>
          <a:spcPct val="0"/>
        </a:spcAft>
        <a:buFont typeface="Symbol" pitchFamily="18" charset="2"/>
        <a:buChar char="·"/>
        <a:defRPr sz="2400">
          <a:solidFill>
            <a:srgbClr val="666666"/>
          </a:solidFill>
          <a:latin typeface="+mn-lt"/>
        </a:defRPr>
      </a:lvl2pPr>
      <a:lvl3pPr marL="1143000" indent="-228600" algn="l" rtl="0" fontAlgn="base">
        <a:spcBef>
          <a:spcPct val="20000"/>
        </a:spcBef>
        <a:spcAft>
          <a:spcPct val="0"/>
        </a:spcAft>
        <a:buFont typeface="Arial" charset="0"/>
        <a:buChar char="–"/>
        <a:defRPr sz="2400">
          <a:solidFill>
            <a:srgbClr val="666666"/>
          </a:solidFill>
          <a:latin typeface="+mn-lt"/>
        </a:defRPr>
      </a:lvl3pPr>
      <a:lvl4pPr marL="1600200" indent="-228600" algn="l" rtl="0" fontAlgn="base">
        <a:spcBef>
          <a:spcPct val="20000"/>
        </a:spcBef>
        <a:spcAft>
          <a:spcPct val="0"/>
        </a:spcAft>
        <a:buFont typeface="Arial" charset="0"/>
        <a:buChar char="–"/>
        <a:defRPr sz="2400">
          <a:solidFill>
            <a:srgbClr val="666666"/>
          </a:solidFill>
          <a:latin typeface="+mn-lt"/>
        </a:defRPr>
      </a:lvl4pPr>
      <a:lvl5pPr marL="2057400" indent="-228600" algn="l" rtl="0" fontAlgn="base">
        <a:spcBef>
          <a:spcPct val="20000"/>
        </a:spcBef>
        <a:spcAft>
          <a:spcPct val="0"/>
        </a:spcAft>
        <a:buFont typeface="Arial" charset="0"/>
        <a:buChar char="–"/>
        <a:defRPr sz="2400">
          <a:solidFill>
            <a:srgbClr val="666666"/>
          </a:solidFill>
          <a:latin typeface="+mn-lt"/>
        </a:defRPr>
      </a:lvl5pPr>
      <a:lvl6pPr marL="2514600" indent="-228600" algn="l" rtl="0" fontAlgn="base">
        <a:spcBef>
          <a:spcPct val="20000"/>
        </a:spcBef>
        <a:spcAft>
          <a:spcPct val="0"/>
        </a:spcAft>
        <a:buFont typeface="Arial" charset="0"/>
        <a:buChar char="–"/>
        <a:defRPr sz="2400">
          <a:solidFill>
            <a:srgbClr val="666666"/>
          </a:solidFill>
          <a:latin typeface="+mn-lt"/>
        </a:defRPr>
      </a:lvl6pPr>
      <a:lvl7pPr marL="2971800" indent="-228600" algn="l" rtl="0" fontAlgn="base">
        <a:spcBef>
          <a:spcPct val="20000"/>
        </a:spcBef>
        <a:spcAft>
          <a:spcPct val="0"/>
        </a:spcAft>
        <a:buFont typeface="Arial" charset="0"/>
        <a:buChar char="–"/>
        <a:defRPr sz="2400">
          <a:solidFill>
            <a:srgbClr val="666666"/>
          </a:solidFill>
          <a:latin typeface="+mn-lt"/>
        </a:defRPr>
      </a:lvl7pPr>
      <a:lvl8pPr marL="3429000" indent="-228600" algn="l" rtl="0" fontAlgn="base">
        <a:spcBef>
          <a:spcPct val="20000"/>
        </a:spcBef>
        <a:spcAft>
          <a:spcPct val="0"/>
        </a:spcAft>
        <a:buFont typeface="Arial" charset="0"/>
        <a:buChar char="–"/>
        <a:defRPr sz="2400">
          <a:solidFill>
            <a:srgbClr val="666666"/>
          </a:solidFill>
          <a:latin typeface="+mn-lt"/>
        </a:defRPr>
      </a:lvl8pPr>
      <a:lvl9pPr marL="3886200" indent="-228600" algn="l" rtl="0" fontAlgn="base">
        <a:spcBef>
          <a:spcPct val="20000"/>
        </a:spcBef>
        <a:spcAft>
          <a:spcPct val="0"/>
        </a:spcAft>
        <a:buFont typeface="Arial" charset="0"/>
        <a:buChar char="–"/>
        <a:defRPr sz="24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6.xml"/><Relationship Id="rId7"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tmp"/><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ctrTitle"/>
          </p:nvPr>
        </p:nvSpPr>
        <p:spPr/>
        <p:txBody>
          <a:bodyPr/>
          <a:lstStyle/>
          <a:p>
            <a:r>
              <a:rPr lang="en-US" dirty="0"/>
              <a:t>Hydro-Meteorological </a:t>
            </a:r>
            <a:r>
              <a:rPr lang="en-US" dirty="0" smtClean="0"/>
              <a:t>data</a:t>
            </a:r>
            <a:endParaRPr lang="en-US" altLang="en-US" dirty="0"/>
          </a:p>
        </p:txBody>
      </p:sp>
      <p:sp>
        <p:nvSpPr>
          <p:cNvPr id="64515" name="Rectangle 3"/>
          <p:cNvSpPr>
            <a:spLocks noGrp="1"/>
          </p:cNvSpPr>
          <p:nvPr>
            <p:ph type="subTitle" idx="1"/>
          </p:nvPr>
        </p:nvSpPr>
        <p:spPr/>
        <p:txBody>
          <a:bodyPr/>
          <a:lstStyle/>
          <a:p>
            <a:r>
              <a:rPr lang="en-US" altLang="en-US" dirty="0" smtClean="0"/>
              <a:t>Australian Bureau of Meteorology</a:t>
            </a:r>
            <a:endParaRPr lang="en-US" altLang="en-US" dirty="0"/>
          </a:p>
        </p:txBody>
      </p:sp>
      <p:pic>
        <p:nvPicPr>
          <p:cNvPr id="64518" name="Picture 5" descr="image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28950"/>
            <a:ext cx="299878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8" descr="image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5213" y="3028950"/>
            <a:ext cx="2998787"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9" descr="image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1813" y="3028950"/>
            <a:ext cx="30003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7488" y="1874842"/>
            <a:ext cx="7992428" cy="4937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91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Arial" charset="0"/>
              </a:rPr>
              <a:t>Observation network</a:t>
            </a:r>
            <a:endParaRPr lang="en-AU" dirty="0"/>
          </a:p>
        </p:txBody>
      </p:sp>
      <p:sp>
        <p:nvSpPr>
          <p:cNvPr id="3" name="Content Placeholder 2"/>
          <p:cNvSpPr>
            <a:spLocks noGrp="1"/>
          </p:cNvSpPr>
          <p:nvPr>
            <p:ph sz="half" idx="1"/>
          </p:nvPr>
        </p:nvSpPr>
        <p:spPr/>
        <p:txBody>
          <a:bodyPr/>
          <a:lstStyle/>
          <a:p>
            <a:r>
              <a:rPr lang="en-AU" dirty="0" smtClean="0"/>
              <a:t>Automatic weather stations</a:t>
            </a:r>
          </a:p>
          <a:p>
            <a:r>
              <a:rPr lang="en-AU" dirty="0" smtClean="0"/>
              <a:t>Radar</a:t>
            </a:r>
          </a:p>
          <a:p>
            <a:r>
              <a:rPr lang="en-AU" dirty="0" smtClean="0"/>
              <a:t>Automated rain gauge</a:t>
            </a:r>
          </a:p>
          <a:p>
            <a:r>
              <a:rPr lang="en-AU" dirty="0" smtClean="0"/>
              <a:t>Flood warning</a:t>
            </a:r>
          </a:p>
          <a:p>
            <a:r>
              <a:rPr lang="en-AU" dirty="0" smtClean="0"/>
              <a:t>Volunteer </a:t>
            </a:r>
            <a:r>
              <a:rPr lang="en-AU" dirty="0"/>
              <a:t>rainfall </a:t>
            </a:r>
            <a:endParaRPr lang="en-AU" dirty="0" smtClean="0"/>
          </a:p>
          <a:p>
            <a:r>
              <a:rPr lang="en-AU" dirty="0" smtClean="0"/>
              <a:t>Base line air quality</a:t>
            </a:r>
          </a:p>
          <a:p>
            <a:r>
              <a:rPr lang="en-AU" dirty="0" smtClean="0"/>
              <a:t>ACORN SAT</a:t>
            </a:r>
          </a:p>
          <a:p>
            <a:r>
              <a:rPr lang="en-AU" dirty="0" smtClean="0"/>
              <a:t>Marine</a:t>
            </a:r>
            <a:endParaRPr lang="en-AU" dirty="0"/>
          </a:p>
          <a:p>
            <a:r>
              <a:rPr lang="en-AU" dirty="0" smtClean="0"/>
              <a:t>Space weather</a:t>
            </a:r>
          </a:p>
          <a:p>
            <a:endParaRPr lang="en-AU" dirty="0" smtClean="0"/>
          </a:p>
          <a:p>
            <a:endParaRPr lang="en-AU" dirty="0"/>
          </a:p>
        </p:txBody>
      </p:sp>
      <p:pic>
        <p:nvPicPr>
          <p:cNvPr id="83971" name="Picture 3" descr="C:\Paul\Projects\India AWP\Visit 3\Presentation\resources\ACORN SAT and COOP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8000" y="2988000"/>
            <a:ext cx="5340231" cy="3780000"/>
          </a:xfrm>
          <a:prstGeom prst="rect">
            <a:avLst/>
          </a:prstGeom>
          <a:noFill/>
          <a:extLst>
            <a:ext uri="{909E8E84-426E-40DD-AFC4-6F175D3DCCD1}">
              <a14:hiddenFill xmlns:a14="http://schemas.microsoft.com/office/drawing/2010/main">
                <a:solidFill>
                  <a:srgbClr val="FFFFFF"/>
                </a:solidFill>
              </a14:hiddenFill>
            </a:ext>
          </a:extLst>
        </p:spPr>
      </p:pic>
      <p:pic>
        <p:nvPicPr>
          <p:cNvPr id="83972" name="Picture 4" descr="C:\Paul\Projects\India AWP\Visit 3\Presentation\resources\Radar_by_Role_v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8000" y="2988000"/>
            <a:ext cx="5340232" cy="3780000"/>
          </a:xfrm>
          <a:prstGeom prst="rect">
            <a:avLst/>
          </a:prstGeom>
          <a:noFill/>
          <a:extLst>
            <a:ext uri="{909E8E84-426E-40DD-AFC4-6F175D3DCCD1}">
              <a14:hiddenFill xmlns:a14="http://schemas.microsoft.com/office/drawing/2010/main">
                <a:solidFill>
                  <a:srgbClr val="FFFFFF"/>
                </a:solidFill>
              </a14:hiddenFill>
            </a:ext>
          </a:extLst>
        </p:spPr>
      </p:pic>
      <p:pic>
        <p:nvPicPr>
          <p:cNvPr id="83973" name="Picture 5" descr="C:\Paul\Projects\India AWP\Visit 3\Presentation\resources\TBRG_Networ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8000" y="2988000"/>
            <a:ext cx="5340232" cy="37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8000" y="2988000"/>
            <a:ext cx="4701726" cy="378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3974" name="Picture 6" descr="C:\Paul\Projects\India AWP\Visit 3\Presentation\resources\Volunteer_Rainfall_Network.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08000" y="2988000"/>
            <a:ext cx="5340232" cy="3780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708000" y="2988000"/>
            <a:ext cx="4740347" cy="3387543"/>
            <a:chOff x="3708000" y="2988000"/>
            <a:chExt cx="4740347" cy="3387543"/>
          </a:xfrm>
        </p:grpSpPr>
        <p:pic>
          <p:nvPicPr>
            <p:cNvPr id="11" name="Picture 4" descr="IMG_0983_edited-1"/>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b="-3696"/>
            <a:stretch/>
          </p:blipFill>
          <p:spPr bwMode="auto">
            <a:xfrm>
              <a:off x="3708000" y="2988000"/>
              <a:ext cx="2990782" cy="297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85211" y="5121305"/>
              <a:ext cx="1163136" cy="125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3975" name="Picture 7" descr="C:\Paul\Projects\India AWP\Visit 3\Presentation\resources\ACORN SAT and COOP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8000" y="2988000"/>
            <a:ext cx="5340231" cy="3780000"/>
          </a:xfrm>
          <a:prstGeom prst="rect">
            <a:avLst/>
          </a:prstGeom>
          <a:noFill/>
          <a:extLst>
            <a:ext uri="{909E8E84-426E-40DD-AFC4-6F175D3DCCD1}">
              <a14:hiddenFill xmlns:a14="http://schemas.microsoft.com/office/drawing/2010/main">
                <a:solidFill>
                  <a:srgbClr val="FFFFFF"/>
                </a:solidFill>
              </a14:hiddenFill>
            </a:ext>
          </a:extLst>
        </p:spPr>
      </p:pic>
      <p:pic>
        <p:nvPicPr>
          <p:cNvPr id="83976" name="Picture 8" descr="C:\Paul\Projects\India AWP\Visit 3\Presentation\resources\Marine_Network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08000" y="2988000"/>
            <a:ext cx="5340231" cy="378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708000" y="2988000"/>
            <a:ext cx="5340231" cy="3536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69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83971"/>
                                        </p:tgtEl>
                                      </p:cBhvr>
                                    </p:animEffect>
                                    <p:set>
                                      <p:cBhvr>
                                        <p:cTn id="9" dur="1" fill="hold">
                                          <p:stCondLst>
                                            <p:cond delay="499"/>
                                          </p:stCondLst>
                                        </p:cTn>
                                        <p:tgtEl>
                                          <p:spTgt spid="83971"/>
                                        </p:tgtEl>
                                        <p:attrNameLst>
                                          <p:attrName>style.visibility</p:attrName>
                                        </p:attrNameLst>
                                      </p:cBhvr>
                                      <p:to>
                                        <p:strVal val="hidden"/>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3972"/>
                                        </p:tgtEl>
                                        <p:attrNameLst>
                                          <p:attrName>style.visibility</p:attrName>
                                        </p:attrNameLst>
                                      </p:cBhvr>
                                      <p:to>
                                        <p:strVal val="visible"/>
                                      </p:to>
                                    </p:set>
                                    <p:animEffect transition="in" filter="fade">
                                      <p:cBhvr>
                                        <p:cTn id="13" dur="500"/>
                                        <p:tgtEl>
                                          <p:spTgt spid="8397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83972"/>
                                        </p:tgtEl>
                                      </p:cBhvr>
                                    </p:animEffect>
                                    <p:set>
                                      <p:cBhvr>
                                        <p:cTn id="20" dur="1" fill="hold">
                                          <p:stCondLst>
                                            <p:cond delay="499"/>
                                          </p:stCondLst>
                                        </p:cTn>
                                        <p:tgtEl>
                                          <p:spTgt spid="8397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3973"/>
                                        </p:tgtEl>
                                        <p:attrNameLst>
                                          <p:attrName>style.visibility</p:attrName>
                                        </p:attrNameLst>
                                      </p:cBhvr>
                                      <p:to>
                                        <p:strVal val="visible"/>
                                      </p:to>
                                    </p:set>
                                    <p:animEffect transition="in" filter="fade">
                                      <p:cBhvr>
                                        <p:cTn id="24" dur="500"/>
                                        <p:tgtEl>
                                          <p:spTgt spid="8397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83973"/>
                                        </p:tgtEl>
                                      </p:cBhvr>
                                    </p:animEffect>
                                    <p:set>
                                      <p:cBhvr>
                                        <p:cTn id="31" dur="1" fill="hold">
                                          <p:stCondLst>
                                            <p:cond delay="499"/>
                                          </p:stCondLst>
                                        </p:cTn>
                                        <p:tgtEl>
                                          <p:spTgt spid="83973"/>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83974"/>
                                        </p:tgtEl>
                                        <p:attrNameLst>
                                          <p:attrName>style.visibility</p:attrName>
                                        </p:attrNameLst>
                                      </p:cBhvr>
                                      <p:to>
                                        <p:strVal val="visible"/>
                                      </p:to>
                                    </p:set>
                                    <p:animEffect transition="in" filter="fade">
                                      <p:cBhvr>
                                        <p:cTn id="44" dur="500"/>
                                        <p:tgtEl>
                                          <p:spTgt spid="8397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par>
                                <p:cTn id="49" presetID="10" presetClass="exit" presetSubtype="0" fill="hold" nodeType="withEffect">
                                  <p:stCondLst>
                                    <p:cond delay="0"/>
                                  </p:stCondLst>
                                  <p:childTnLst>
                                    <p:animEffect transition="out" filter="fade">
                                      <p:cBhvr>
                                        <p:cTn id="50" dur="500"/>
                                        <p:tgtEl>
                                          <p:spTgt spid="83974"/>
                                        </p:tgtEl>
                                      </p:cBhvr>
                                    </p:animEffect>
                                    <p:set>
                                      <p:cBhvr>
                                        <p:cTn id="51" dur="1" fill="hold">
                                          <p:stCondLst>
                                            <p:cond delay="499"/>
                                          </p:stCondLst>
                                        </p:cTn>
                                        <p:tgtEl>
                                          <p:spTgt spid="8397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childTnLst>
                                </p:cTn>
                              </p:par>
                              <p:par>
                                <p:cTn id="60" presetID="10" presetClass="exit" presetSubtype="0" fill="hold" nodeType="with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83975"/>
                                        </p:tgtEl>
                                        <p:attrNameLst>
                                          <p:attrName>style.visibility</p:attrName>
                                        </p:attrNameLst>
                                      </p:cBhvr>
                                      <p:to>
                                        <p:strVal val="visible"/>
                                      </p:to>
                                    </p:set>
                                    <p:animEffect transition="in" filter="fade">
                                      <p:cBhvr>
                                        <p:cTn id="66" dur="500"/>
                                        <p:tgtEl>
                                          <p:spTgt spid="8397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childTnLst>
                                </p:cTn>
                              </p:par>
                              <p:par>
                                <p:cTn id="71" presetID="10" presetClass="exit" presetSubtype="0" fill="hold" nodeType="withEffect">
                                  <p:stCondLst>
                                    <p:cond delay="0"/>
                                  </p:stCondLst>
                                  <p:childTnLst>
                                    <p:animEffect transition="out" filter="fade">
                                      <p:cBhvr>
                                        <p:cTn id="72" dur="500"/>
                                        <p:tgtEl>
                                          <p:spTgt spid="83975"/>
                                        </p:tgtEl>
                                      </p:cBhvr>
                                    </p:animEffect>
                                    <p:set>
                                      <p:cBhvr>
                                        <p:cTn id="73" dur="1" fill="hold">
                                          <p:stCondLst>
                                            <p:cond delay="499"/>
                                          </p:stCondLst>
                                        </p:cTn>
                                        <p:tgtEl>
                                          <p:spTgt spid="83975"/>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83976"/>
                                        </p:tgtEl>
                                        <p:attrNameLst>
                                          <p:attrName>style.visibility</p:attrName>
                                        </p:attrNameLst>
                                      </p:cBhvr>
                                      <p:to>
                                        <p:strVal val="visible"/>
                                      </p:to>
                                    </p:set>
                                    <p:animEffect transition="in" filter="fade">
                                      <p:cBhvr>
                                        <p:cTn id="77" dur="500"/>
                                        <p:tgtEl>
                                          <p:spTgt spid="83976"/>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childTnLst>
                                </p:cTn>
                              </p:par>
                              <p:par>
                                <p:cTn id="82" presetID="10" presetClass="exit" presetSubtype="0" fill="hold" nodeType="withEffect">
                                  <p:stCondLst>
                                    <p:cond delay="0"/>
                                  </p:stCondLst>
                                  <p:childTnLst>
                                    <p:animEffect transition="out" filter="fade">
                                      <p:cBhvr>
                                        <p:cTn id="83" dur="500"/>
                                        <p:tgtEl>
                                          <p:spTgt spid="83976"/>
                                        </p:tgtEl>
                                      </p:cBhvr>
                                    </p:animEffect>
                                    <p:set>
                                      <p:cBhvr>
                                        <p:cTn id="84" dur="1" fill="hold">
                                          <p:stCondLst>
                                            <p:cond delay="499"/>
                                          </p:stCondLst>
                                        </p:cTn>
                                        <p:tgtEl>
                                          <p:spTgt spid="83976"/>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State hydrometric networks</a:t>
            </a:r>
            <a:endParaRPr lang="en-AU" dirty="0"/>
          </a:p>
        </p:txBody>
      </p:sp>
      <p:pic>
        <p:nvPicPr>
          <p:cNvPr id="5" name="Content Placeholder 4" descr="Screen Clippin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708000" y="2988000"/>
            <a:ext cx="4918911" cy="3780000"/>
          </a:xfrm>
        </p:spPr>
      </p:pic>
      <p:pic>
        <p:nvPicPr>
          <p:cNvPr id="86018" name="Picture 2" descr="C:\Paul\Projects\India AWP\Visit 3\Presentation\resources\wa\602004 Kalgan River Stevens Farm during April 2005 Floo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8000" y="2988000"/>
            <a:ext cx="5040000" cy="3780000"/>
          </a:xfrm>
          <a:prstGeom prst="rect">
            <a:avLst/>
          </a:prstGeom>
          <a:noFill/>
          <a:extLst>
            <a:ext uri="{909E8E84-426E-40DD-AFC4-6F175D3DCCD1}">
              <a14:hiddenFill xmlns:a14="http://schemas.microsoft.com/office/drawing/2010/main">
                <a:solidFill>
                  <a:srgbClr val="FFFFFF"/>
                </a:solidFill>
              </a14:hiddenFill>
            </a:ext>
          </a:extLst>
        </p:spPr>
      </p:pic>
      <p:pic>
        <p:nvPicPr>
          <p:cNvPr id="86019" name="Picture 3" descr="C:\Paul\Projects\India AWP\Visit 3\Presentation\resources\wa\706003 Ashburton River Nanutarra at bridg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8000" y="2988000"/>
            <a:ext cx="5040000" cy="3780000"/>
          </a:xfrm>
          <a:prstGeom prst="rect">
            <a:avLst/>
          </a:prstGeom>
          <a:noFill/>
          <a:extLst>
            <a:ext uri="{909E8E84-426E-40DD-AFC4-6F175D3DCCD1}">
              <a14:hiddenFill xmlns:a14="http://schemas.microsoft.com/office/drawing/2010/main">
                <a:solidFill>
                  <a:srgbClr val="FFFFFF"/>
                </a:solidFill>
              </a14:hiddenFill>
            </a:ext>
          </a:extLst>
        </p:spPr>
      </p:pic>
      <p:pic>
        <p:nvPicPr>
          <p:cNvPr id="86020" name="Picture 4" descr="C:\Paul\Projects\India AWP\Visit 3\Presentation\resources\wa\710005 Oakover River Ripon Hills Road Statio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8000" y="2988000"/>
            <a:ext cx="4944001" cy="3708000"/>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descr="C:\Paul\Projects\India AWP\Visit 3\Presentation\resources\wa\809316 Ord River Old Ord Homestead view across control.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08000" y="2988000"/>
            <a:ext cx="5040001" cy="37800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sz="half" idx="1"/>
          </p:nvPr>
        </p:nvSpPr>
        <p:spPr>
          <a:xfrm>
            <a:off x="333375" y="1975668"/>
            <a:ext cx="4038600" cy="4150495"/>
          </a:xfrm>
        </p:spPr>
        <p:txBody>
          <a:bodyPr/>
          <a:lstStyle/>
          <a:p>
            <a:r>
              <a:rPr lang="en-AU" dirty="0" smtClean="0"/>
              <a:t>Western Australia</a:t>
            </a:r>
          </a:p>
          <a:p>
            <a:pPr lvl="1"/>
            <a:r>
              <a:rPr lang="en-AU" dirty="0" smtClean="0"/>
              <a:t>Department of Water</a:t>
            </a:r>
          </a:p>
          <a:p>
            <a:r>
              <a:rPr lang="en-US" dirty="0" smtClean="0"/>
              <a:t>2500 Bores</a:t>
            </a:r>
            <a:r>
              <a:rPr lang="en-US" dirty="0"/>
              <a:t>	</a:t>
            </a:r>
          </a:p>
          <a:p>
            <a:r>
              <a:rPr lang="en-US" dirty="0" smtClean="0"/>
              <a:t>300 Gauging </a:t>
            </a:r>
            <a:r>
              <a:rPr lang="en-US" dirty="0"/>
              <a:t>Stations	</a:t>
            </a:r>
          </a:p>
          <a:p>
            <a:r>
              <a:rPr lang="en-US" dirty="0" smtClean="0"/>
              <a:t>190 Rainfall </a:t>
            </a:r>
            <a:r>
              <a:rPr lang="en-US" dirty="0"/>
              <a:t>and climate	</a:t>
            </a:r>
          </a:p>
          <a:p>
            <a:r>
              <a:rPr lang="en-US" dirty="0"/>
              <a:t>900 </a:t>
            </a:r>
            <a:r>
              <a:rPr lang="en-US" dirty="0" smtClean="0"/>
              <a:t>Surface water quality</a:t>
            </a:r>
          </a:p>
          <a:p>
            <a:endParaRPr lang="en-US" dirty="0"/>
          </a:p>
          <a:p>
            <a:pPr lvl="1"/>
            <a:endParaRPr lang="en-AU" dirty="0" smtClean="0"/>
          </a:p>
          <a:p>
            <a:endParaRPr lang="en-AU" dirty="0"/>
          </a:p>
        </p:txBody>
      </p:sp>
    </p:spTree>
    <p:extLst>
      <p:ext uri="{BB962C8B-B14F-4D97-AF65-F5344CB8AC3E}">
        <p14:creationId xmlns:p14="http://schemas.microsoft.com/office/powerpoint/2010/main" val="366270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fade">
                                      <p:cBhvr>
                                        <p:cTn id="11" dur="500"/>
                                        <p:tgtEl>
                                          <p:spTgt spid="1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fade">
                                      <p:cBhvr>
                                        <p:cTn id="14" dur="500"/>
                                        <p:tgtEl>
                                          <p:spTgt spid="1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animEffect transition="in" filter="fade">
                                      <p:cBhvr>
                                        <p:cTn id="20" dur="500"/>
                                        <p:tgtEl>
                                          <p:spTgt spid="1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6018"/>
                                        </p:tgtEl>
                                        <p:attrNameLst>
                                          <p:attrName>style.visibility</p:attrName>
                                        </p:attrNameLst>
                                      </p:cBhvr>
                                      <p:to>
                                        <p:strVal val="visible"/>
                                      </p:to>
                                    </p:set>
                                    <p:animEffect transition="in" filter="fade">
                                      <p:cBhvr>
                                        <p:cTn id="23" dur="5000"/>
                                        <p:tgtEl>
                                          <p:spTgt spid="86018"/>
                                        </p:tgtEl>
                                      </p:cBhvr>
                                    </p:animEffect>
                                  </p:childTnLst>
                                </p:cTn>
                              </p:par>
                            </p:childTnLst>
                          </p:cTn>
                        </p:par>
                        <p:par>
                          <p:cTn id="24" fill="hold">
                            <p:stCondLst>
                              <p:cond delay="7000"/>
                            </p:stCondLst>
                            <p:childTnLst>
                              <p:par>
                                <p:cTn id="25" presetID="10" presetClass="exit" presetSubtype="0" fill="hold" nodeType="afterEffect">
                                  <p:stCondLst>
                                    <p:cond delay="0"/>
                                  </p:stCondLst>
                                  <p:childTnLst>
                                    <p:animEffect transition="out" filter="fade">
                                      <p:cBhvr>
                                        <p:cTn id="26" dur="5000"/>
                                        <p:tgtEl>
                                          <p:spTgt spid="86018"/>
                                        </p:tgtEl>
                                      </p:cBhvr>
                                    </p:animEffect>
                                    <p:set>
                                      <p:cBhvr>
                                        <p:cTn id="27" dur="1" fill="hold">
                                          <p:stCondLst>
                                            <p:cond delay="4999"/>
                                          </p:stCondLst>
                                        </p:cTn>
                                        <p:tgtEl>
                                          <p:spTgt spid="86018"/>
                                        </p:tgtEl>
                                        <p:attrNameLst>
                                          <p:attrName>style.visibility</p:attrName>
                                        </p:attrNameLst>
                                      </p:cBhvr>
                                      <p:to>
                                        <p:strVal val="hidden"/>
                                      </p:to>
                                    </p:se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86019"/>
                                        </p:tgtEl>
                                        <p:attrNameLst>
                                          <p:attrName>style.visibility</p:attrName>
                                        </p:attrNameLst>
                                      </p:cBhvr>
                                      <p:to>
                                        <p:strVal val="visible"/>
                                      </p:to>
                                    </p:set>
                                    <p:animEffect transition="in" filter="fade">
                                      <p:cBhvr>
                                        <p:cTn id="31" dur="5000"/>
                                        <p:tgtEl>
                                          <p:spTgt spid="86019"/>
                                        </p:tgtEl>
                                      </p:cBhvr>
                                    </p:animEffect>
                                  </p:childTnLst>
                                </p:cTn>
                              </p:par>
                            </p:childTnLst>
                          </p:cTn>
                        </p:par>
                        <p:par>
                          <p:cTn id="32" fill="hold">
                            <p:stCondLst>
                              <p:cond delay="17000"/>
                            </p:stCondLst>
                            <p:childTnLst>
                              <p:par>
                                <p:cTn id="33" presetID="10" presetClass="exit" presetSubtype="0" fill="hold" nodeType="afterEffect">
                                  <p:stCondLst>
                                    <p:cond delay="0"/>
                                  </p:stCondLst>
                                  <p:childTnLst>
                                    <p:animEffect transition="out" filter="fade">
                                      <p:cBhvr>
                                        <p:cTn id="34" dur="5000"/>
                                        <p:tgtEl>
                                          <p:spTgt spid="86019"/>
                                        </p:tgtEl>
                                      </p:cBhvr>
                                    </p:animEffect>
                                    <p:set>
                                      <p:cBhvr>
                                        <p:cTn id="35" dur="1" fill="hold">
                                          <p:stCondLst>
                                            <p:cond delay="4999"/>
                                          </p:stCondLst>
                                        </p:cTn>
                                        <p:tgtEl>
                                          <p:spTgt spid="86019"/>
                                        </p:tgtEl>
                                        <p:attrNameLst>
                                          <p:attrName>style.visibility</p:attrName>
                                        </p:attrNameLst>
                                      </p:cBhvr>
                                      <p:to>
                                        <p:strVal val="hidden"/>
                                      </p:to>
                                    </p:set>
                                  </p:childTnLst>
                                </p:cTn>
                              </p:par>
                            </p:childTnLst>
                          </p:cTn>
                        </p:par>
                        <p:par>
                          <p:cTn id="36" fill="hold">
                            <p:stCondLst>
                              <p:cond delay="22000"/>
                            </p:stCondLst>
                            <p:childTnLst>
                              <p:par>
                                <p:cTn id="37" presetID="10" presetClass="entr" presetSubtype="0" fill="hold" nodeType="afterEffect">
                                  <p:stCondLst>
                                    <p:cond delay="0"/>
                                  </p:stCondLst>
                                  <p:childTnLst>
                                    <p:set>
                                      <p:cBhvr>
                                        <p:cTn id="38" dur="1" fill="hold">
                                          <p:stCondLst>
                                            <p:cond delay="0"/>
                                          </p:stCondLst>
                                        </p:cTn>
                                        <p:tgtEl>
                                          <p:spTgt spid="86020"/>
                                        </p:tgtEl>
                                        <p:attrNameLst>
                                          <p:attrName>style.visibility</p:attrName>
                                        </p:attrNameLst>
                                      </p:cBhvr>
                                      <p:to>
                                        <p:strVal val="visible"/>
                                      </p:to>
                                    </p:set>
                                    <p:animEffect transition="in" filter="fade">
                                      <p:cBhvr>
                                        <p:cTn id="39" dur="5000"/>
                                        <p:tgtEl>
                                          <p:spTgt spid="86020"/>
                                        </p:tgtEl>
                                      </p:cBhvr>
                                    </p:animEffect>
                                  </p:childTnLst>
                                </p:cTn>
                              </p:par>
                            </p:childTnLst>
                          </p:cTn>
                        </p:par>
                        <p:par>
                          <p:cTn id="40" fill="hold">
                            <p:stCondLst>
                              <p:cond delay="27000"/>
                            </p:stCondLst>
                            <p:childTnLst>
                              <p:par>
                                <p:cTn id="41" presetID="10" presetClass="exit" presetSubtype="0" fill="hold" nodeType="afterEffect">
                                  <p:stCondLst>
                                    <p:cond delay="0"/>
                                  </p:stCondLst>
                                  <p:childTnLst>
                                    <p:animEffect transition="out" filter="fade">
                                      <p:cBhvr>
                                        <p:cTn id="42" dur="5000"/>
                                        <p:tgtEl>
                                          <p:spTgt spid="86020"/>
                                        </p:tgtEl>
                                      </p:cBhvr>
                                    </p:animEffect>
                                    <p:set>
                                      <p:cBhvr>
                                        <p:cTn id="43" dur="1" fill="hold">
                                          <p:stCondLst>
                                            <p:cond delay="4999"/>
                                          </p:stCondLst>
                                        </p:cTn>
                                        <p:tgtEl>
                                          <p:spTgt spid="86020"/>
                                        </p:tgtEl>
                                        <p:attrNameLst>
                                          <p:attrName>style.visibility</p:attrName>
                                        </p:attrNameLst>
                                      </p:cBhvr>
                                      <p:to>
                                        <p:strVal val="hidden"/>
                                      </p:to>
                                    </p:set>
                                  </p:childTnLst>
                                </p:cTn>
                              </p:par>
                            </p:childTnLst>
                          </p:cTn>
                        </p:par>
                        <p:par>
                          <p:cTn id="44" fill="hold">
                            <p:stCondLst>
                              <p:cond delay="32000"/>
                            </p:stCondLst>
                            <p:childTnLst>
                              <p:par>
                                <p:cTn id="45" presetID="10" presetClass="entr" presetSubtype="0" fill="hold" nodeType="afterEffect">
                                  <p:stCondLst>
                                    <p:cond delay="0"/>
                                  </p:stCondLst>
                                  <p:childTnLst>
                                    <p:set>
                                      <p:cBhvr>
                                        <p:cTn id="46" dur="1" fill="hold">
                                          <p:stCondLst>
                                            <p:cond delay="0"/>
                                          </p:stCondLst>
                                        </p:cTn>
                                        <p:tgtEl>
                                          <p:spTgt spid="86021"/>
                                        </p:tgtEl>
                                        <p:attrNameLst>
                                          <p:attrName>style.visibility</p:attrName>
                                        </p:attrNameLst>
                                      </p:cBhvr>
                                      <p:to>
                                        <p:strVal val="visible"/>
                                      </p:to>
                                    </p:set>
                                    <p:animEffect transition="in" filter="fade">
                                      <p:cBhvr>
                                        <p:cTn id="47" dur="50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Processes</a:t>
            </a:r>
            <a:endParaRPr lang="en-AU" dirty="0"/>
          </a:p>
        </p:txBody>
      </p:sp>
      <p:sp>
        <p:nvSpPr>
          <p:cNvPr id="4" name="Rounded Rectangle 3"/>
          <p:cNvSpPr/>
          <p:nvPr/>
        </p:nvSpPr>
        <p:spPr>
          <a:xfrm>
            <a:off x="254000" y="1968502"/>
            <a:ext cx="1755775" cy="3276597"/>
          </a:xfrm>
          <a:prstGeom prst="roundRect">
            <a:avLst/>
          </a:prstGeom>
          <a:gradFill>
            <a:gsLst>
              <a:gs pos="0">
                <a:schemeClr val="accent6">
                  <a:lumMod val="20000"/>
                  <a:lumOff val="80000"/>
                </a:schemeClr>
              </a:gs>
              <a:gs pos="100000">
                <a:schemeClr val="accent3">
                  <a:lumMod val="9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Rounded Rectangle 5"/>
          <p:cNvSpPr/>
          <p:nvPr/>
        </p:nvSpPr>
        <p:spPr>
          <a:xfrm>
            <a:off x="2155910" y="1968501"/>
            <a:ext cx="1755775" cy="3276597"/>
          </a:xfrm>
          <a:prstGeom prst="roundRect">
            <a:avLst/>
          </a:prstGeom>
          <a:gradFill>
            <a:gsLst>
              <a:gs pos="0">
                <a:schemeClr val="accent6">
                  <a:lumMod val="20000"/>
                  <a:lumOff val="80000"/>
                </a:schemeClr>
              </a:gs>
              <a:gs pos="100000">
                <a:schemeClr val="accent3">
                  <a:lumMod val="9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Rounded Rectangle 6"/>
          <p:cNvSpPr/>
          <p:nvPr/>
        </p:nvSpPr>
        <p:spPr>
          <a:xfrm>
            <a:off x="4035425" y="1968500"/>
            <a:ext cx="1755775" cy="3276597"/>
          </a:xfrm>
          <a:prstGeom prst="roundRect">
            <a:avLst/>
          </a:prstGeom>
          <a:gradFill>
            <a:gsLst>
              <a:gs pos="0">
                <a:schemeClr val="accent6">
                  <a:lumMod val="20000"/>
                  <a:lumOff val="80000"/>
                </a:schemeClr>
              </a:gs>
              <a:gs pos="100000">
                <a:schemeClr val="accent3">
                  <a:lumMod val="9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Rounded Rectangle 7"/>
          <p:cNvSpPr/>
          <p:nvPr/>
        </p:nvSpPr>
        <p:spPr>
          <a:xfrm>
            <a:off x="5943600" y="1968499"/>
            <a:ext cx="2952750" cy="3276597"/>
          </a:xfrm>
          <a:prstGeom prst="roundRect">
            <a:avLst/>
          </a:prstGeom>
          <a:gradFill>
            <a:gsLst>
              <a:gs pos="0">
                <a:schemeClr val="accent6">
                  <a:lumMod val="20000"/>
                  <a:lumOff val="80000"/>
                </a:schemeClr>
              </a:gs>
              <a:gs pos="100000">
                <a:schemeClr val="accent3">
                  <a:lumMod val="9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 </a:t>
            </a:r>
            <a:endParaRPr lang="en-AU" dirty="0"/>
          </a:p>
        </p:txBody>
      </p:sp>
      <p:sp>
        <p:nvSpPr>
          <p:cNvPr id="5" name="Rounded Rectangle 4"/>
          <p:cNvSpPr/>
          <p:nvPr/>
        </p:nvSpPr>
        <p:spPr>
          <a:xfrm>
            <a:off x="1257300" y="5353050"/>
            <a:ext cx="1638300" cy="419100"/>
          </a:xfrm>
          <a:prstGeom prst="roundRect">
            <a:avLst/>
          </a:prstGeom>
          <a:gradFill>
            <a:gsLst>
              <a:gs pos="0">
                <a:schemeClr val="bg2">
                  <a:lumMod val="75000"/>
                </a:schemeClr>
              </a:gs>
              <a:gs pos="100000">
                <a:schemeClr val="accent3">
                  <a:lumMod val="95000"/>
                </a:schemeClr>
              </a:gs>
            </a:gsLst>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solidFill>
                  <a:schemeClr val="tx1">
                    <a:lumMod val="75000"/>
                  </a:schemeClr>
                </a:solidFill>
              </a:rPr>
              <a:t>ASOS</a:t>
            </a:r>
            <a:endParaRPr lang="en-AU" dirty="0">
              <a:solidFill>
                <a:schemeClr val="tx1">
                  <a:lumMod val="75000"/>
                </a:schemeClr>
              </a:solidFill>
            </a:endParaRPr>
          </a:p>
        </p:txBody>
      </p:sp>
      <p:sp>
        <p:nvSpPr>
          <p:cNvPr id="10" name="Rounded Rectangle 9"/>
          <p:cNvSpPr/>
          <p:nvPr/>
        </p:nvSpPr>
        <p:spPr>
          <a:xfrm>
            <a:off x="3008481" y="5353050"/>
            <a:ext cx="4087644" cy="419100"/>
          </a:xfrm>
          <a:prstGeom prst="roundRect">
            <a:avLst/>
          </a:prstGeom>
          <a:gradFill>
            <a:gsLst>
              <a:gs pos="0">
                <a:schemeClr val="bg2">
                  <a:lumMod val="75000"/>
                </a:schemeClr>
              </a:gs>
              <a:gs pos="100000">
                <a:schemeClr val="accent3">
                  <a:lumMod val="95000"/>
                </a:schemeClr>
              </a:gs>
            </a:gsLst>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solidFill>
                  <a:schemeClr val="tx1">
                    <a:lumMod val="75000"/>
                  </a:schemeClr>
                </a:solidFill>
              </a:rPr>
              <a:t>CMSS</a:t>
            </a:r>
            <a:endParaRPr lang="en-AU" dirty="0">
              <a:solidFill>
                <a:schemeClr val="tx1">
                  <a:lumMod val="75000"/>
                </a:schemeClr>
              </a:solidFill>
            </a:endParaRPr>
          </a:p>
        </p:txBody>
      </p:sp>
      <p:sp>
        <p:nvSpPr>
          <p:cNvPr id="9" name="TextBox 8"/>
          <p:cNvSpPr txBox="1"/>
          <p:nvPr/>
        </p:nvSpPr>
        <p:spPr>
          <a:xfrm>
            <a:off x="6273901" y="2112407"/>
            <a:ext cx="1184940" cy="369332"/>
          </a:xfrm>
          <a:prstGeom prst="rect">
            <a:avLst/>
          </a:prstGeom>
          <a:noFill/>
        </p:spPr>
        <p:txBody>
          <a:bodyPr wrap="none" rtlCol="0">
            <a:spAutoFit/>
          </a:bodyPr>
          <a:lstStyle/>
          <a:p>
            <a:r>
              <a:rPr lang="en-AU" b="1" dirty="0" smtClean="0"/>
              <a:t>Products</a:t>
            </a:r>
            <a:endParaRPr lang="en-AU" b="1" dirty="0"/>
          </a:p>
        </p:txBody>
      </p:sp>
      <p:sp>
        <p:nvSpPr>
          <p:cNvPr id="12" name="TextBox 11"/>
          <p:cNvSpPr txBox="1"/>
          <p:nvPr/>
        </p:nvSpPr>
        <p:spPr>
          <a:xfrm>
            <a:off x="4365726" y="2112407"/>
            <a:ext cx="1261884" cy="369332"/>
          </a:xfrm>
          <a:prstGeom prst="rect">
            <a:avLst/>
          </a:prstGeom>
          <a:noFill/>
        </p:spPr>
        <p:txBody>
          <a:bodyPr wrap="none" rtlCol="0">
            <a:spAutoFit/>
          </a:bodyPr>
          <a:lstStyle/>
          <a:p>
            <a:r>
              <a:rPr lang="en-AU" b="1" dirty="0" smtClean="0"/>
              <a:t>Modelling</a:t>
            </a:r>
            <a:endParaRPr lang="en-AU" b="1" dirty="0"/>
          </a:p>
        </p:txBody>
      </p:sp>
      <p:sp>
        <p:nvSpPr>
          <p:cNvPr id="13" name="TextBox 12"/>
          <p:cNvSpPr txBox="1"/>
          <p:nvPr/>
        </p:nvSpPr>
        <p:spPr>
          <a:xfrm>
            <a:off x="2258397" y="2112407"/>
            <a:ext cx="1672253" cy="369332"/>
          </a:xfrm>
          <a:prstGeom prst="rect">
            <a:avLst/>
          </a:prstGeom>
          <a:noFill/>
        </p:spPr>
        <p:txBody>
          <a:bodyPr wrap="none" rtlCol="0">
            <a:spAutoFit/>
          </a:bodyPr>
          <a:lstStyle/>
          <a:p>
            <a:r>
              <a:rPr lang="en-AU" b="1" dirty="0" smtClean="0"/>
              <a:t>Data systems</a:t>
            </a:r>
            <a:endParaRPr lang="en-AU" b="1" dirty="0"/>
          </a:p>
        </p:txBody>
      </p:sp>
      <p:sp>
        <p:nvSpPr>
          <p:cNvPr id="14" name="TextBox 13"/>
          <p:cNvSpPr txBox="1"/>
          <p:nvPr/>
        </p:nvSpPr>
        <p:spPr>
          <a:xfrm>
            <a:off x="359881" y="2112407"/>
            <a:ext cx="1659429" cy="369332"/>
          </a:xfrm>
          <a:prstGeom prst="rect">
            <a:avLst/>
          </a:prstGeom>
          <a:noFill/>
        </p:spPr>
        <p:txBody>
          <a:bodyPr wrap="none" rtlCol="0">
            <a:spAutoFit/>
          </a:bodyPr>
          <a:lstStyle/>
          <a:p>
            <a:r>
              <a:rPr lang="en-AU" b="1" dirty="0" smtClean="0"/>
              <a:t>Observations</a:t>
            </a:r>
            <a:endParaRPr lang="en-AU" b="1" dirty="0"/>
          </a:p>
        </p:txBody>
      </p:sp>
      <p:sp>
        <p:nvSpPr>
          <p:cNvPr id="11" name="TextBox 10"/>
          <p:cNvSpPr txBox="1"/>
          <p:nvPr/>
        </p:nvSpPr>
        <p:spPr>
          <a:xfrm>
            <a:off x="4095162" y="2670251"/>
            <a:ext cx="1636299" cy="2554545"/>
          </a:xfrm>
          <a:prstGeom prst="rect">
            <a:avLst/>
          </a:prstGeom>
          <a:noFill/>
        </p:spPr>
        <p:txBody>
          <a:bodyPr wrap="square" rtlCol="0">
            <a:spAutoFit/>
          </a:bodyPr>
          <a:lstStyle/>
          <a:p>
            <a:r>
              <a:rPr lang="en-AU" sz="1600" dirty="0" smtClean="0"/>
              <a:t>Access</a:t>
            </a:r>
          </a:p>
          <a:p>
            <a:r>
              <a:rPr lang="en-AU" sz="1600" dirty="0" smtClean="0"/>
              <a:t>	Global</a:t>
            </a:r>
          </a:p>
          <a:p>
            <a:r>
              <a:rPr lang="en-AU" sz="1600" dirty="0" smtClean="0"/>
              <a:t>	Regional</a:t>
            </a:r>
            <a:endParaRPr lang="en-AU" sz="1600" dirty="0"/>
          </a:p>
          <a:p>
            <a:r>
              <a:rPr lang="en-AU" sz="1600" dirty="0" smtClean="0"/>
              <a:t>	City</a:t>
            </a:r>
          </a:p>
          <a:p>
            <a:pPr lvl="1"/>
            <a:r>
              <a:rPr lang="en-AU" sz="1600" dirty="0" smtClean="0"/>
              <a:t>Tropical</a:t>
            </a:r>
          </a:p>
          <a:p>
            <a:r>
              <a:rPr lang="en-AU" sz="1600" dirty="0" smtClean="0"/>
              <a:t>FEWS</a:t>
            </a:r>
          </a:p>
          <a:p>
            <a:endParaRPr lang="en-AU" sz="1600" dirty="0" smtClean="0"/>
          </a:p>
          <a:p>
            <a:r>
              <a:rPr lang="en-AU" sz="1600" dirty="0" smtClean="0"/>
              <a:t>AWRA</a:t>
            </a:r>
          </a:p>
          <a:p>
            <a:r>
              <a:rPr lang="en-AU" sz="1600" dirty="0" smtClean="0"/>
              <a:t>Seasonal stream flow</a:t>
            </a:r>
            <a:endParaRPr lang="en-AU" sz="1600" dirty="0"/>
          </a:p>
        </p:txBody>
      </p:sp>
      <p:sp>
        <p:nvSpPr>
          <p:cNvPr id="16" name="TextBox 15"/>
          <p:cNvSpPr txBox="1"/>
          <p:nvPr/>
        </p:nvSpPr>
        <p:spPr>
          <a:xfrm>
            <a:off x="2215647" y="2499754"/>
            <a:ext cx="1636299" cy="1569660"/>
          </a:xfrm>
          <a:prstGeom prst="rect">
            <a:avLst/>
          </a:prstGeom>
          <a:noFill/>
        </p:spPr>
        <p:txBody>
          <a:bodyPr wrap="square" rtlCol="0">
            <a:spAutoFit/>
          </a:bodyPr>
          <a:lstStyle/>
          <a:p>
            <a:r>
              <a:rPr lang="en-AU" sz="1600" dirty="0" smtClean="0"/>
              <a:t>RTDB</a:t>
            </a:r>
          </a:p>
          <a:p>
            <a:r>
              <a:rPr lang="en-AU" sz="1600" dirty="0" smtClean="0"/>
              <a:t>MARS</a:t>
            </a:r>
          </a:p>
          <a:p>
            <a:r>
              <a:rPr lang="en-AU" sz="1600" dirty="0" smtClean="0"/>
              <a:t>ADAM</a:t>
            </a:r>
          </a:p>
          <a:p>
            <a:endParaRPr lang="en-AU" sz="1600" dirty="0" smtClean="0"/>
          </a:p>
          <a:p>
            <a:endParaRPr lang="en-AU" sz="1600" dirty="0" smtClean="0"/>
          </a:p>
          <a:p>
            <a:r>
              <a:rPr lang="en-AU" sz="1600" dirty="0" smtClean="0"/>
              <a:t>AWRIS</a:t>
            </a:r>
            <a:endParaRPr lang="en-AU" sz="1600" dirty="0"/>
          </a:p>
        </p:txBody>
      </p:sp>
      <p:sp>
        <p:nvSpPr>
          <p:cNvPr id="17" name="TextBox 16"/>
          <p:cNvSpPr txBox="1"/>
          <p:nvPr/>
        </p:nvSpPr>
        <p:spPr>
          <a:xfrm>
            <a:off x="254000" y="2652154"/>
            <a:ext cx="1636299" cy="2308324"/>
          </a:xfrm>
          <a:prstGeom prst="rect">
            <a:avLst/>
          </a:prstGeom>
          <a:noFill/>
        </p:spPr>
        <p:txBody>
          <a:bodyPr wrap="square" rtlCol="0">
            <a:spAutoFit/>
          </a:bodyPr>
          <a:lstStyle/>
          <a:p>
            <a:r>
              <a:rPr lang="en-US" sz="1600" dirty="0" smtClean="0"/>
              <a:t>Surface </a:t>
            </a:r>
          </a:p>
          <a:p>
            <a:r>
              <a:rPr lang="en-US" sz="1600" dirty="0" smtClean="0"/>
              <a:t>    Land &amp; Ship</a:t>
            </a:r>
          </a:p>
          <a:p>
            <a:r>
              <a:rPr lang="en-US" sz="1600" dirty="0" smtClean="0"/>
              <a:t>Upper air</a:t>
            </a:r>
          </a:p>
          <a:p>
            <a:r>
              <a:rPr lang="en-US" sz="1600" dirty="0" smtClean="0"/>
              <a:t>Ocean</a:t>
            </a:r>
          </a:p>
          <a:p>
            <a:r>
              <a:rPr lang="en-US" sz="1600" dirty="0" smtClean="0"/>
              <a:t>Satellite</a:t>
            </a:r>
          </a:p>
          <a:p>
            <a:endParaRPr lang="en-US" sz="1600" dirty="0" smtClean="0"/>
          </a:p>
          <a:p>
            <a:r>
              <a:rPr lang="en-US" sz="1600" dirty="0" smtClean="0"/>
              <a:t>Rivers</a:t>
            </a:r>
          </a:p>
          <a:p>
            <a:r>
              <a:rPr lang="en-US" sz="1600" dirty="0" smtClean="0"/>
              <a:t>Water Storage</a:t>
            </a:r>
          </a:p>
          <a:p>
            <a:r>
              <a:rPr lang="en-US" sz="1600" dirty="0" smtClean="0"/>
              <a:t>Ground water</a:t>
            </a:r>
          </a:p>
        </p:txBody>
      </p:sp>
      <p:sp>
        <p:nvSpPr>
          <p:cNvPr id="19" name="TextBox 18"/>
          <p:cNvSpPr txBox="1"/>
          <p:nvPr/>
        </p:nvSpPr>
        <p:spPr>
          <a:xfrm>
            <a:off x="6048221" y="2576698"/>
            <a:ext cx="2762404" cy="2800767"/>
          </a:xfrm>
          <a:prstGeom prst="rect">
            <a:avLst/>
          </a:prstGeom>
          <a:noFill/>
        </p:spPr>
        <p:txBody>
          <a:bodyPr wrap="square" rtlCol="0">
            <a:spAutoFit/>
          </a:bodyPr>
          <a:lstStyle/>
          <a:p>
            <a:r>
              <a:rPr lang="en-AU" sz="1600" dirty="0" smtClean="0"/>
              <a:t>- Public forecasts</a:t>
            </a:r>
          </a:p>
          <a:p>
            <a:r>
              <a:rPr lang="en-AU" sz="1600" dirty="0" smtClean="0"/>
              <a:t>- Aviation </a:t>
            </a:r>
          </a:p>
          <a:p>
            <a:r>
              <a:rPr lang="en-AU" sz="1600" dirty="0" smtClean="0"/>
              <a:t>- WMO message publication</a:t>
            </a:r>
          </a:p>
          <a:p>
            <a:endParaRPr lang="en-AU" sz="1600" dirty="0"/>
          </a:p>
          <a:p>
            <a:r>
              <a:rPr lang="en-AU" sz="1600" dirty="0" smtClean="0"/>
              <a:t>- Flood warnings</a:t>
            </a:r>
          </a:p>
          <a:p>
            <a:endParaRPr lang="en-AU" sz="1600" dirty="0"/>
          </a:p>
          <a:p>
            <a:r>
              <a:rPr lang="en-AU" sz="1600" dirty="0" smtClean="0"/>
              <a:t>- Water in Australia</a:t>
            </a:r>
          </a:p>
          <a:p>
            <a:r>
              <a:rPr lang="en-AU" sz="1600" dirty="0" smtClean="0"/>
              <a:t>- Regional water information</a:t>
            </a:r>
          </a:p>
          <a:p>
            <a:r>
              <a:rPr lang="en-AU" sz="1600" dirty="0" smtClean="0"/>
              <a:t>- </a:t>
            </a:r>
            <a:r>
              <a:rPr lang="en-US" sz="1600" dirty="0" smtClean="0"/>
              <a:t>7-day Streamflow</a:t>
            </a:r>
          </a:p>
          <a:p>
            <a:r>
              <a:rPr lang="en-AU" sz="1600" dirty="0" smtClean="0"/>
              <a:t>- </a:t>
            </a:r>
            <a:r>
              <a:rPr lang="en-US" sz="1600" dirty="0" smtClean="0"/>
              <a:t>Seasonal Streamflow</a:t>
            </a:r>
            <a:endParaRPr lang="en-AU" sz="1600" dirty="0" smtClean="0"/>
          </a:p>
          <a:p>
            <a:endParaRPr lang="en-AU" sz="1600" dirty="0"/>
          </a:p>
        </p:txBody>
      </p:sp>
    </p:spTree>
    <p:extLst>
      <p:ext uri="{BB962C8B-B14F-4D97-AF65-F5344CB8AC3E}">
        <p14:creationId xmlns:p14="http://schemas.microsoft.com/office/powerpoint/2010/main" val="2127910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Infrastructure</a:t>
            </a:r>
            <a:endParaRPr lang="en-AU" dirty="0"/>
          </a:p>
        </p:txBody>
      </p:sp>
      <p:sp>
        <p:nvSpPr>
          <p:cNvPr id="3" name="Content Placeholder 2"/>
          <p:cNvSpPr>
            <a:spLocks noGrp="1"/>
          </p:cNvSpPr>
          <p:nvPr>
            <p:ph sz="half" idx="1"/>
          </p:nvPr>
        </p:nvSpPr>
        <p:spPr>
          <a:xfrm>
            <a:off x="457200" y="1975668"/>
            <a:ext cx="3325483" cy="4150495"/>
          </a:xfrm>
        </p:spPr>
        <p:txBody>
          <a:bodyPr/>
          <a:lstStyle/>
          <a:p>
            <a:r>
              <a:rPr lang="en-US" dirty="0" smtClean="0">
                <a:solidFill>
                  <a:schemeClr val="tx1"/>
                </a:solidFill>
                <a:latin typeface="Calibri" pitchFamily="34" charset="0"/>
              </a:rPr>
              <a:t>Supercomputer  </a:t>
            </a:r>
          </a:p>
          <a:p>
            <a:pPr lvl="1"/>
            <a:r>
              <a:rPr lang="en-US" dirty="0" smtClean="0">
                <a:solidFill>
                  <a:schemeClr val="tx1"/>
                </a:solidFill>
                <a:latin typeface="Calibri" pitchFamily="34" charset="0"/>
              </a:rPr>
              <a:t>commissioned </a:t>
            </a:r>
            <a:r>
              <a:rPr lang="en-US" dirty="0">
                <a:solidFill>
                  <a:schemeClr val="tx1"/>
                </a:solidFill>
                <a:latin typeface="Calibri" pitchFamily="34" charset="0"/>
              </a:rPr>
              <a:t>in June </a:t>
            </a:r>
            <a:r>
              <a:rPr lang="en-US" dirty="0" smtClean="0">
                <a:solidFill>
                  <a:schemeClr val="tx1"/>
                </a:solidFill>
                <a:latin typeface="Calibri" pitchFamily="34" charset="0"/>
              </a:rPr>
              <a:t>2016</a:t>
            </a:r>
          </a:p>
          <a:p>
            <a:r>
              <a:rPr lang="en-US" dirty="0" smtClean="0">
                <a:solidFill>
                  <a:schemeClr val="tx1"/>
                </a:solidFill>
                <a:latin typeface="Calibri" pitchFamily="34" charset="0"/>
              </a:rPr>
              <a:t>National  computing infrastructure</a:t>
            </a:r>
          </a:p>
          <a:p>
            <a:r>
              <a:rPr lang="en-US" dirty="0" smtClean="0">
                <a:solidFill>
                  <a:schemeClr val="tx1"/>
                </a:solidFill>
                <a:latin typeface="Calibri" pitchFamily="34" charset="0"/>
              </a:rPr>
              <a:t>Mid range infrastructure</a:t>
            </a:r>
          </a:p>
          <a:p>
            <a:r>
              <a:rPr lang="en-US" dirty="0" smtClean="0">
                <a:solidFill>
                  <a:schemeClr val="tx1"/>
                </a:solidFill>
                <a:latin typeface="Calibri" pitchFamily="34" charset="0"/>
              </a:rPr>
              <a:t>Business continuity planning</a:t>
            </a:r>
            <a:endParaRPr lang="en-AU" dirty="0"/>
          </a:p>
        </p:txBody>
      </p:sp>
      <p:pic>
        <p:nvPicPr>
          <p:cNvPr id="87042" name="Picture 2" descr="C:\Paul\Projects\India AWP\Visit 3\Presentation\resources\supercomp_lr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08000" y="2988000"/>
            <a:ext cx="5338800" cy="1943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8000" y="2988000"/>
            <a:ext cx="3837356"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08000" y="2988000"/>
            <a:ext cx="5338800" cy="3774293"/>
          </a:xfrm>
          <a:prstGeom prst="rect">
            <a:avLst/>
          </a:prstGeom>
        </p:spPr>
      </p:pic>
      <p:grpSp>
        <p:nvGrpSpPr>
          <p:cNvPr id="8" name="Group 7"/>
          <p:cNvGrpSpPr>
            <a:grpSpLocks noChangeAspect="1"/>
          </p:cNvGrpSpPr>
          <p:nvPr/>
        </p:nvGrpSpPr>
        <p:grpSpPr>
          <a:xfrm>
            <a:off x="3708000" y="2988000"/>
            <a:ext cx="5338800" cy="1173184"/>
            <a:chOff x="4695079" y="3497265"/>
            <a:chExt cx="4119772" cy="905308"/>
          </a:xfrm>
        </p:grpSpPr>
        <p:sp>
          <p:nvSpPr>
            <p:cNvPr id="9" name="Rectangle 8"/>
            <p:cNvSpPr/>
            <p:nvPr/>
          </p:nvSpPr>
          <p:spPr>
            <a:xfrm>
              <a:off x="4695079" y="3720846"/>
              <a:ext cx="4119772" cy="6815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Rectangle 9"/>
            <p:cNvSpPr/>
            <p:nvPr/>
          </p:nvSpPr>
          <p:spPr>
            <a:xfrm>
              <a:off x="5093358" y="3737212"/>
              <a:ext cx="1603976" cy="441814"/>
            </a:xfrm>
            <a:prstGeom prst="rect">
              <a:avLst/>
            </a:prstGeom>
            <a:gradFill>
              <a:gsLst>
                <a:gs pos="0">
                  <a:srgbClr val="003A48"/>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67329" y="3769631"/>
              <a:ext cx="983992" cy="376975"/>
            </a:xfrm>
            <a:prstGeom prst="rect">
              <a:avLst/>
            </a:prstGeom>
          </p:spPr>
        </p:pic>
        <p:sp>
          <p:nvSpPr>
            <p:cNvPr id="12" name="TextBox 11"/>
            <p:cNvSpPr txBox="1"/>
            <p:nvPr/>
          </p:nvSpPr>
          <p:spPr>
            <a:xfrm>
              <a:off x="4752709" y="3497265"/>
              <a:ext cx="874024" cy="259326"/>
            </a:xfrm>
            <a:prstGeom prst="rect">
              <a:avLst/>
            </a:prstGeom>
            <a:noFill/>
          </p:spPr>
          <p:txBody>
            <a:bodyPr wrap="square" lIns="0" tIns="0" rIns="0" bIns="0" rtlCol="0">
              <a:noAutofit/>
            </a:bodyPr>
            <a:lstStyle/>
            <a:p>
              <a:r>
                <a:rPr lang="en-AU" sz="1600" b="1" baseline="0" dirty="0" smtClean="0">
                  <a:solidFill>
                    <a:srgbClr val="323232"/>
                  </a:solidFill>
                  <a:latin typeface="Arial Narrow" panose="020B0606020202030204" pitchFamily="34" charset="0"/>
                </a:rPr>
                <a:t>Research</a:t>
              </a:r>
            </a:p>
          </p:txBody>
        </p:sp>
        <p:sp>
          <p:nvSpPr>
            <p:cNvPr id="13" name="TextBox 12"/>
            <p:cNvSpPr txBox="1"/>
            <p:nvPr/>
          </p:nvSpPr>
          <p:spPr>
            <a:xfrm>
              <a:off x="5178860" y="3814880"/>
              <a:ext cx="866833" cy="316953"/>
            </a:xfrm>
            <a:prstGeom prst="rect">
              <a:avLst/>
            </a:prstGeom>
            <a:noFill/>
          </p:spPr>
          <p:txBody>
            <a:bodyPr wrap="square" lIns="0" tIns="0" rIns="0" bIns="0" rtlCol="0">
              <a:noAutofit/>
            </a:bodyPr>
            <a:lstStyle/>
            <a:p>
              <a:r>
                <a:rPr lang="en-AU" sz="1400" b="1" baseline="0" dirty="0" smtClean="0">
                  <a:solidFill>
                    <a:schemeClr val="bg1"/>
                  </a:solidFill>
                  <a:latin typeface="+mn-lt"/>
                </a:rPr>
                <a:t>1220</a:t>
              </a:r>
              <a:br>
                <a:rPr lang="en-AU" sz="1400" b="1" baseline="0" dirty="0" smtClean="0">
                  <a:solidFill>
                    <a:schemeClr val="bg1"/>
                  </a:solidFill>
                  <a:latin typeface="+mn-lt"/>
                </a:rPr>
              </a:br>
              <a:r>
                <a:rPr lang="en-AU" sz="1250" baseline="0" dirty="0" smtClean="0">
                  <a:solidFill>
                    <a:schemeClr val="bg1"/>
                  </a:solidFill>
                  <a:latin typeface="Arial Narrow" panose="020B0606020202030204" pitchFamily="34" charset="0"/>
                </a:rPr>
                <a:t>teraflops</a:t>
              </a:r>
            </a:p>
          </p:txBody>
        </p:sp>
        <p:sp>
          <p:nvSpPr>
            <p:cNvPr id="14" name="Striped Right Arrow 13"/>
            <p:cNvSpPr/>
            <p:nvPr/>
          </p:nvSpPr>
          <p:spPr>
            <a:xfrm>
              <a:off x="6706940" y="3514785"/>
              <a:ext cx="263401" cy="887788"/>
            </a:xfrm>
            <a:prstGeom prst="stripedRightArrow">
              <a:avLst/>
            </a:prstGeom>
            <a:gradFill>
              <a:gsLst>
                <a:gs pos="0">
                  <a:schemeClr val="accent1">
                    <a:lumMod val="75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5" name="Object 14"/>
          <p:cNvGraphicFramePr>
            <a:graphicFrameLocks noChangeAspect="1"/>
          </p:cNvGraphicFramePr>
          <p:nvPr>
            <p:extLst>
              <p:ext uri="{D42A27DB-BD31-4B8C-83A1-F6EECF244321}">
                <p14:modId xmlns:p14="http://schemas.microsoft.com/office/powerpoint/2010/main" val="3590286648"/>
              </p:ext>
            </p:extLst>
          </p:nvPr>
        </p:nvGraphicFramePr>
        <p:xfrm>
          <a:off x="3708000" y="2988000"/>
          <a:ext cx="5338800" cy="3808968"/>
        </p:xfrm>
        <a:graphic>
          <a:graphicData uri="http://schemas.openxmlformats.org/presentationml/2006/ole">
            <mc:AlternateContent xmlns:mc="http://schemas.openxmlformats.org/markup-compatibility/2006">
              <mc:Choice xmlns:v="urn:schemas-microsoft-com:vml" Requires="v">
                <p:oleObj spid="_x0000_s87077" name="Visio" r:id="rId8" imgW="10342899" imgH="7384901" progId="Visio.Drawing.11">
                  <p:embed/>
                </p:oleObj>
              </mc:Choice>
              <mc:Fallback>
                <p:oleObj name="Visio" r:id="rId8" imgW="10342899" imgH="7384901" progId="Visio.Drawing.11">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000" y="2988000"/>
                        <a:ext cx="5338800" cy="380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362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fade">
                                      <p:cBhvr>
                                        <p:cTn id="7" dur="5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7042"/>
                                        </p:tgtEl>
                                      </p:cBhvr>
                                    </p:animEffect>
                                    <p:set>
                                      <p:cBhvr>
                                        <p:cTn id="12" dur="1" fill="hold">
                                          <p:stCondLst>
                                            <p:cond delay="499"/>
                                          </p:stCondLst>
                                        </p:cTn>
                                        <p:tgtEl>
                                          <p:spTgt spid="8704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Rectangle 7"/>
          <p:cNvSpPr>
            <a:spLocks noGrp="1"/>
          </p:cNvSpPr>
          <p:nvPr>
            <p:ph type="title"/>
          </p:nvPr>
        </p:nvSpPr>
        <p:spPr/>
        <p:txBody>
          <a:bodyPr/>
          <a:lstStyle/>
          <a:p>
            <a:r>
              <a:rPr lang="en-US" altLang="en-US" dirty="0" smtClean="0">
                <a:latin typeface="Arial" charset="0"/>
              </a:rPr>
              <a:t>Water information products</a:t>
            </a:r>
          </a:p>
        </p:txBody>
      </p:sp>
      <p:sp>
        <p:nvSpPr>
          <p:cNvPr id="62472" name="Rectangle 8"/>
          <p:cNvSpPr>
            <a:spLocks noGrp="1"/>
          </p:cNvSpPr>
          <p:nvPr>
            <p:ph type="body" sz="half" idx="1"/>
          </p:nvPr>
        </p:nvSpPr>
        <p:spPr>
          <a:xfrm>
            <a:off x="254000" y="1968500"/>
            <a:ext cx="4241800" cy="4678363"/>
          </a:xfrm>
        </p:spPr>
        <p:txBody>
          <a:bodyPr/>
          <a:lstStyle/>
          <a:p>
            <a:pPr marL="0" indent="0"/>
            <a:endParaRPr lang="en-US" altLang="en-US" dirty="0" smtClean="0">
              <a:latin typeface="Arial" charset="0"/>
            </a:endParaRPr>
          </a:p>
        </p:txBody>
      </p:sp>
      <p:pic>
        <p:nvPicPr>
          <p:cNvPr id="2" name="Picture 1" descr="Water Data Online: Water Information: Bureau of Meteorology - Google Chrom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114" y="1417638"/>
            <a:ext cx="3814468" cy="3600000"/>
          </a:xfrm>
          <a:prstGeom prst="rect">
            <a:avLst/>
          </a:prstGeom>
        </p:spPr>
        <p:style>
          <a:lnRef idx="1">
            <a:schemeClr val="accent2"/>
          </a:lnRef>
          <a:fillRef idx="2">
            <a:schemeClr val="accent2"/>
          </a:fillRef>
          <a:effectRef idx="1">
            <a:schemeClr val="accent2"/>
          </a:effectRef>
          <a:fontRef idx="minor">
            <a:schemeClr val="dk1"/>
          </a:fontRef>
        </p:style>
      </p:pic>
      <p:pic>
        <p:nvPicPr>
          <p:cNvPr id="3" name="Picture 2"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7016" y="1780698"/>
            <a:ext cx="3817554" cy="3600000"/>
          </a:xfrm>
          <a:prstGeom prst="rect">
            <a:avLst/>
          </a:prstGeom>
        </p:spPr>
        <p:style>
          <a:lnRef idx="1">
            <a:schemeClr val="accent2"/>
          </a:lnRef>
          <a:fillRef idx="2">
            <a:schemeClr val="accent2"/>
          </a:fillRef>
          <a:effectRef idx="1">
            <a:schemeClr val="accent2"/>
          </a:effectRef>
          <a:fontRef idx="minor">
            <a:schemeClr val="dk1"/>
          </a:fontRef>
        </p:style>
      </p:pic>
      <p:pic>
        <p:nvPicPr>
          <p:cNvPr id="4" name="Picture 3" descr="Screen Clipp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9586" y="2215342"/>
            <a:ext cx="3830303" cy="3600000"/>
          </a:xfrm>
          <a:prstGeom prst="rect">
            <a:avLst/>
          </a:prstGeom>
        </p:spPr>
        <p:style>
          <a:lnRef idx="1">
            <a:schemeClr val="accent2"/>
          </a:lnRef>
          <a:fillRef idx="2">
            <a:schemeClr val="accent2"/>
          </a:fillRef>
          <a:effectRef idx="1">
            <a:schemeClr val="accent2"/>
          </a:effectRef>
          <a:fontRef idx="minor">
            <a:schemeClr val="dk1"/>
          </a:fontRef>
        </p:style>
      </p:pic>
      <p:pic>
        <p:nvPicPr>
          <p:cNvPr id="6" name="Picture 5" descr="Screen Clipp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87557" y="2412483"/>
            <a:ext cx="4098524" cy="3600000"/>
          </a:xfrm>
          <a:prstGeom prst="rect">
            <a:avLst/>
          </a:prstGeom>
        </p:spPr>
        <p:style>
          <a:lnRef idx="1">
            <a:schemeClr val="accent2"/>
          </a:lnRef>
          <a:fillRef idx="2">
            <a:schemeClr val="accent2"/>
          </a:fillRef>
          <a:effectRef idx="1">
            <a:schemeClr val="accent2"/>
          </a:effectRef>
          <a:fontRef idx="minor">
            <a:schemeClr val="dk1"/>
          </a:fontRef>
        </p:style>
      </p:pic>
      <p:pic>
        <p:nvPicPr>
          <p:cNvPr id="7" name="Picture 6" descr="Screen Clippi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41673" y="2755884"/>
            <a:ext cx="3801691" cy="3600000"/>
          </a:xfrm>
          <a:prstGeom prst="rect">
            <a:avLst/>
          </a:prstGeom>
        </p:spPr>
      </p:pic>
      <p:pic>
        <p:nvPicPr>
          <p:cNvPr id="8" name="Picture 7" descr="Screen Clippi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42719" y="3217638"/>
            <a:ext cx="4652249" cy="3600000"/>
          </a:xfrm>
          <a:prstGeom prst="rect">
            <a:avLst/>
          </a:prstGeom>
        </p:spPr>
        <p:style>
          <a:lnRef idx="1">
            <a:schemeClr val="accent2"/>
          </a:lnRef>
          <a:fillRef idx="2">
            <a:schemeClr val="accent2"/>
          </a:fillRef>
          <a:effectRef idx="1">
            <a:schemeClr val="accent2"/>
          </a:effectRef>
          <a:fontRef idx="minor">
            <a:schemeClr val="dk1"/>
          </a:fontRef>
        </p:style>
      </p:pic>
      <p:pic>
        <p:nvPicPr>
          <p:cNvPr id="11" name="Picture 10" descr="Screen Clippi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46986" y="3258000"/>
            <a:ext cx="2616628" cy="3600000"/>
          </a:xfrm>
          <a:prstGeom prst="rect">
            <a:avLst/>
          </a:prstGeom>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09575" y="5453063"/>
            <a:ext cx="6400800" cy="754062"/>
          </a:xfrm>
          <a:prstGeom prst="rect">
            <a:avLst/>
          </a:prstGeom>
        </p:spPr>
        <p:txBody>
          <a:bodyP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AU" altLang="en-US" sz="1400" dirty="0" smtClean="0"/>
              <a:t>Paul Sheahan</a:t>
            </a:r>
            <a:endParaRPr lang="en-AU" altLang="en-US" sz="1400" dirty="0"/>
          </a:p>
          <a:p>
            <a:pPr eaLnBrk="1" hangingPunct="1"/>
            <a:r>
              <a:rPr lang="en-AU" altLang="en-US" sz="1400" dirty="0" smtClean="0"/>
              <a:t>+61 2 6232 3530</a:t>
            </a:r>
            <a:endParaRPr lang="en-AU" altLang="en-US" sz="1400" dirty="0"/>
          </a:p>
          <a:p>
            <a:pPr eaLnBrk="1" hangingPunct="1"/>
            <a:r>
              <a:rPr lang="en-AU" altLang="en-US" sz="1400" dirty="0" smtClean="0"/>
              <a:t>paul.sheahan@bom.gov.au</a:t>
            </a:r>
            <a:endParaRPr lang="en-AU" altLang="en-US" sz="1400" dirty="0"/>
          </a:p>
        </p:txBody>
      </p:sp>
      <p:sp>
        <p:nvSpPr>
          <p:cNvPr id="8" name="Title 1"/>
          <p:cNvSpPr txBox="1">
            <a:spLocks/>
          </p:cNvSpPr>
          <p:nvPr/>
        </p:nvSpPr>
        <p:spPr>
          <a:xfrm>
            <a:off x="409575" y="1973263"/>
            <a:ext cx="7772400" cy="488950"/>
          </a:xfrm>
          <a:prstGeom prst="rect">
            <a:avLst/>
          </a:prstGeom>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AU" altLang="en-US">
                <a:solidFill>
                  <a:srgbClr val="1F5C80"/>
                </a:solidFill>
                <a:cs typeface="Arial" charset="0"/>
              </a:rPr>
              <a:t>Thank you…</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4297" y="3264102"/>
            <a:ext cx="3412155" cy="320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ureau_Pictorial_2012_v2">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reau 3 Picture">
  <a:themeElements>
    <a:clrScheme name="Bureau 3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3 Picture">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reau 3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eau 3 Pi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reau 3 Pi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reau 3 Pi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reau 3 Pi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reau 3 Pi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reau 3 Pi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reau 3 Pi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reau 3 Pi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reau 3 Pi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reau 3 Pi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reau 3 Pi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reau Blank">
  <a:themeElements>
    <a:clrScheme name="Bureau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reau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eau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reau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reau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reau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reau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reau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reau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reau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reau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reau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reau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Bureau_Pictorial_2012_v2</Template>
  <TotalTime>3434</TotalTime>
  <Words>1404</Words>
  <Application>Microsoft Office PowerPoint</Application>
  <PresentationFormat>On-screen Show (4:3)</PresentationFormat>
  <Paragraphs>227</Paragraphs>
  <Slides>8</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12" baseType="lpstr">
      <vt:lpstr>Bureau_Pictorial_2012_v2</vt:lpstr>
      <vt:lpstr>Bureau 3 Picture</vt:lpstr>
      <vt:lpstr>Bureau Blank</vt:lpstr>
      <vt:lpstr>Visio</vt:lpstr>
      <vt:lpstr>Hydro-Meteorological data</vt:lpstr>
      <vt:lpstr>PowerPoint Presentation</vt:lpstr>
      <vt:lpstr>Observation network</vt:lpstr>
      <vt:lpstr>State hydrometric networks</vt:lpstr>
      <vt:lpstr>Processes</vt:lpstr>
      <vt:lpstr>Infrastructure</vt:lpstr>
      <vt:lpstr>Water information products</vt:lpstr>
      <vt:lpstr>PowerPoint Presentation</vt:lpstr>
    </vt:vector>
  </TitlesOfParts>
  <Company>Bureau of Meteorology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Sheahan</dc:creator>
  <cp:lastModifiedBy>Paul Sheahan</cp:lastModifiedBy>
  <cp:revision>51</cp:revision>
  <cp:lastPrinted>2016-11-02T05:16:15Z</cp:lastPrinted>
  <dcterms:created xsi:type="dcterms:W3CDTF">2016-11-01T21:55:34Z</dcterms:created>
  <dcterms:modified xsi:type="dcterms:W3CDTF">2016-11-08T09:01:36Z</dcterms:modified>
</cp:coreProperties>
</file>